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comments/modernComment_115_4131A64D.xml" ContentType="application/vnd.ms-powerpoint.comments+xml"/>
  <Override PartName="/ppt/tags/tag2.xml" ContentType="application/vnd.openxmlformats-officedocument.presentationml.tags+xml"/>
  <Override PartName="/ppt/notesSlides/notesSlide4.xml" ContentType="application/vnd.openxmlformats-officedocument.presentationml.notesSlide+xml"/>
  <Override PartName="/ppt/comments/modernComment_114_4CEA3740.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10_CC38E958.xml" ContentType="application/vnd.ms-powerpoint.comments+xml"/>
  <Override PartName="/ppt/tags/tag3.xml" ContentType="application/vnd.openxmlformats-officedocument.presentationml.tags+xml"/>
  <Override PartName="/ppt/notesSlides/notesSlide7.xml" ContentType="application/vnd.openxmlformats-officedocument.presentationml.notesSlide+xml"/>
  <Override PartName="/ppt/comments/modernComment_111_12F92725.xml" ContentType="application/vnd.ms-powerpoint.comments+xml"/>
  <Override PartName="/ppt/tags/tag4.xml" ContentType="application/vnd.openxmlformats-officedocument.presentationml.tags+xml"/>
  <Override PartName="/ppt/notesSlides/notesSlide8.xml" ContentType="application/vnd.openxmlformats-officedocument.presentationml.notesSlide+xml"/>
  <Override PartName="/ppt/comments/modernComment_118_19703CD1.xml" ContentType="application/vnd.ms-powerpoint.comments+xml"/>
  <Override PartName="/ppt/tags/tag5.xml" ContentType="application/vnd.openxmlformats-officedocument.presentationml.tags+xml"/>
  <Override PartName="/ppt/notesSlides/notesSlide9.xml" ContentType="application/vnd.openxmlformats-officedocument.presentationml.notesSlide+xml"/>
  <Override PartName="/ppt/comments/modernComment_11D_FCFD0312.xml" ContentType="application/vnd.ms-powerpoint.comments+xml"/>
  <Override PartName="/ppt/tags/tag6.xml" ContentType="application/vnd.openxmlformats-officedocument.presentationml.tags+xml"/>
  <Override PartName="/ppt/notesSlides/notesSlide10.xml" ContentType="application/vnd.openxmlformats-officedocument.presentationml.notesSlide+xml"/>
  <Override PartName="/ppt/comments/modernComment_13A_B197598.xml" ContentType="application/vnd.ms-powerpoint.comments+xml"/>
  <Override PartName="/ppt/tags/tag7.xml" ContentType="application/vnd.openxmlformats-officedocument.presentationml.tags+xml"/>
  <Override PartName="/ppt/notesSlides/notesSlide11.xml" ContentType="application/vnd.openxmlformats-officedocument.presentationml.notesSlide+xml"/>
  <Override PartName="/ppt/comments/modernComment_11B_78BD1663.xml" ContentType="application/vnd.ms-powerpoint.comments+xml"/>
  <Override PartName="/ppt/tags/tag8.xml" ContentType="application/vnd.openxmlformats-officedocument.presentationml.tags+xml"/>
  <Override PartName="/ppt/notesSlides/notesSlide12.xml" ContentType="application/vnd.openxmlformats-officedocument.presentationml.notesSlide+xml"/>
  <Override PartName="/ppt/comments/modernComment_11F_A4C65AAD.xml" ContentType="application/vnd.ms-powerpoint.comments+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comments/modernComment_12E_606CF255.xml" ContentType="application/vnd.ms-powerpoint.comments+xml"/>
  <Override PartName="/ppt/tags/tag15.xml" ContentType="application/vnd.openxmlformats-officedocument.presentationml.tags+xml"/>
  <Override PartName="/ppt/notesSlides/notesSlide19.xml" ContentType="application/vnd.openxmlformats-officedocument.presentationml.notesSlide+xml"/>
  <Override PartName="/ppt/comments/modernComment_12F_88BF0A07.xml" ContentType="application/vnd.ms-powerpoint.comments+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comments/modernComment_130_E508DA68.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0D_E621564A.xml" ContentType="application/vnd.ms-powerpoint.comments+xml"/>
  <Override PartName="/ppt/comments/modernComment_10E_C5207261.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01_4E6E2718.xml" ContentType="application/vnd.ms-powerpoint.comments+xml"/>
  <Override PartName="/ppt/notesSlides/notesSlide28.xml" ContentType="application/vnd.openxmlformats-officedocument.presentationml.notesSlide+xml"/>
  <Override PartName="/ppt/comments/modernComment_11C_855976B4.xml" ContentType="application/vnd.ms-powerpoint.comments+xml"/>
  <Override PartName="/ppt/notesSlides/notesSlide29.xml" ContentType="application/vnd.openxmlformats-officedocument.presentationml.notesSlide+xml"/>
  <Override PartName="/ppt/comments/modernComment_121_909B38C5.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39_84F650DA.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modernComment_124_983489B2.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31_26B6FECD.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2A_65065393.xml" ContentType="application/vnd.ms-powerpoint.comments+xml"/>
  <Override PartName="/ppt/notesSlides/notesSlide43.xml" ContentType="application/vnd.openxmlformats-officedocument.presentationml.notesSlide+xml"/>
  <Override PartName="/ppt/comments/modernComment_12B_E8A9C80E.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08" r:id="rId2"/>
    <p:sldId id="320" r:id="rId3"/>
    <p:sldId id="277" r:id="rId4"/>
    <p:sldId id="276" r:id="rId5"/>
    <p:sldId id="328" r:id="rId6"/>
    <p:sldId id="272" r:id="rId7"/>
    <p:sldId id="273" r:id="rId8"/>
    <p:sldId id="280" r:id="rId9"/>
    <p:sldId id="285" r:id="rId10"/>
    <p:sldId id="314" r:id="rId11"/>
    <p:sldId id="283" r:id="rId12"/>
    <p:sldId id="287" r:id="rId13"/>
    <p:sldId id="288" r:id="rId14"/>
    <p:sldId id="290" r:id="rId15"/>
    <p:sldId id="321" r:id="rId16"/>
    <p:sldId id="322" r:id="rId17"/>
    <p:sldId id="301" r:id="rId18"/>
    <p:sldId id="302" r:id="rId19"/>
    <p:sldId id="303" r:id="rId20"/>
    <p:sldId id="330" r:id="rId21"/>
    <p:sldId id="304" r:id="rId22"/>
    <p:sldId id="329" r:id="rId23"/>
    <p:sldId id="269" r:id="rId24"/>
    <p:sldId id="270" r:id="rId25"/>
    <p:sldId id="275" r:id="rId26"/>
    <p:sldId id="318" r:id="rId27"/>
    <p:sldId id="261" r:id="rId28"/>
    <p:sldId id="257" r:id="rId29"/>
    <p:sldId id="284" r:id="rId30"/>
    <p:sldId id="286" r:id="rId31"/>
    <p:sldId id="289" r:id="rId32"/>
    <p:sldId id="306" r:id="rId33"/>
    <p:sldId id="313" r:id="rId34"/>
    <p:sldId id="316" r:id="rId35"/>
    <p:sldId id="292" r:id="rId36"/>
    <p:sldId id="296" r:id="rId37"/>
    <p:sldId id="300" r:id="rId38"/>
    <p:sldId id="323" r:id="rId39"/>
    <p:sldId id="297" r:id="rId40"/>
    <p:sldId id="324" r:id="rId41"/>
    <p:sldId id="264" r:id="rId42"/>
    <p:sldId id="305" r:id="rId43"/>
    <p:sldId id="315" r:id="rId44"/>
    <p:sldId id="298" r:id="rId45"/>
    <p:sldId id="299" r:id="rId46"/>
    <p:sldId id="31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0C9031-55DB-A298-D7D3-F2746327D0D4}" name="Brennan Schaffner" initials="BS" userId="S::bschaffner@UCHICAGO.EDU::35e2ea8b-cd7e-4d07-88e3-6d3fc17da7f7" providerId="AD"/>
  <p188:author id="{66E064D6-8954-301D-C0EC-76E846836F43}" name="Arjun Nitin Bhagoji" initials="AB" userId="S::abhagoji@UCHICAGO.EDU::f226b217-0d69-4696-8fa7-1afcaaed7a8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1FC"/>
    <a:srgbClr val="222A35"/>
    <a:srgbClr val="FFFFFF"/>
    <a:srgbClr val="004F9E"/>
    <a:srgbClr val="466C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934" autoAdjust="0"/>
    <p:restoredTop sz="55918" autoAdjust="0"/>
  </p:normalViewPr>
  <p:slideViewPr>
    <p:cSldViewPr snapToGrid="0">
      <p:cViewPr varScale="1">
        <p:scale>
          <a:sx n="68" d="100"/>
          <a:sy n="68" d="100"/>
        </p:scale>
        <p:origin x="1968" y="20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omments/modernComment_101_4E6E2718.xml><?xml version="1.0" encoding="utf-8"?>
<p188:cmLst xmlns:a="http://schemas.openxmlformats.org/drawingml/2006/main" xmlns:r="http://schemas.openxmlformats.org/officeDocument/2006/relationships" xmlns:p188="http://schemas.microsoft.com/office/powerpoint/2018/8/main">
  <p188:cm id="{2919DD54-F686-8942-9B9C-E1C2121FCB6B}" authorId="{66E064D6-8954-301D-C0EC-76E846836F43}" status="resolved" created="2023-11-15T16:24:03.968" complete="100000">
    <pc:sldMkLst xmlns:pc="http://schemas.microsoft.com/office/powerpoint/2013/main/command">
      <pc:docMk/>
      <pc:sldMk cId="1315841816" sldId="257"/>
    </pc:sldMkLst>
    <p188:txBody>
      <a:bodyPr/>
      <a:lstStyle/>
      <a:p>
        <a:r>
          <a:rPr lang="en-US"/>
          <a:t>Gather relevant Content Moderation Policies for the largest online platforms</a:t>
        </a:r>
      </a:p>
    </p188:txBody>
  </p188:cm>
  <p188:cm id="{AB8ACC53-6BD4-4942-8C98-BBDB3F183A4B}" authorId="{66E064D6-8954-301D-C0EC-76E846836F43}" status="resolved" created="2023-11-15T16:24:22.174" complete="100000">
    <ac:txMkLst xmlns:ac="http://schemas.microsoft.com/office/drawing/2013/main/command">
      <pc:docMk xmlns:pc="http://schemas.microsoft.com/office/powerpoint/2013/main/command"/>
      <pc:sldMk xmlns:pc="http://schemas.microsoft.com/office/powerpoint/2013/main/command" cId="1315841816" sldId="257"/>
      <ac:spMk id="3" creationId="{3A629E77-CB79-23CC-F30E-F4DD7906DD43}"/>
      <ac:txMk cp="62" len="4">
        <ac:context len="140" hash="119241887"/>
      </ac:txMk>
    </ac:txMkLst>
    <p188:pos x="1238250" y="820737"/>
    <p188:txBody>
      <a:bodyPr/>
      <a:lstStyle/>
      <a:p>
        <a:r>
          <a:rPr lang="en-US"/>
          <a:t>Analyze what the policies say</a:t>
        </a:r>
      </a:p>
    </p188:txBody>
  </p188:cm>
  <p188:cm id="{78070737-4374-124B-B24F-487F9DD18B0A}" authorId="{66E064D6-8954-301D-C0EC-76E846836F43}" status="resolved" created="2023-11-15T16:26:27.137" complete="100000">
    <ac:txMkLst xmlns:ac="http://schemas.microsoft.com/office/drawing/2013/main/command">
      <pc:docMk xmlns:pc="http://schemas.microsoft.com/office/powerpoint/2013/main/command"/>
      <pc:sldMk xmlns:pc="http://schemas.microsoft.com/office/powerpoint/2013/main/command" cId="1315841816" sldId="257"/>
      <ac:spMk id="2" creationId="{09DF124D-EAEF-0951-4F67-AE39D7C46C3A}"/>
      <ac:txMk cp="0" len="1">
        <ac:context len="21" hash="1702940849"/>
      </ac:txMk>
    </ac:txMkLst>
    <p188:pos x="10610850" y="2443162"/>
    <p188:replyLst>
      <p188:reply id="{AF9610C5-A813-7F43-B626-BDA2F62A5D76}" authorId="{66E064D6-8954-301D-C0EC-76E846836F43}" created="2023-11-15T16:36:49.049">
        <p188:txBody>
          <a:bodyPr/>
          <a:lstStyle/>
          <a:p>
            <a:r>
              <a:rPr lang="en-US"/>
              <a:t>This could just be combined with the next slide as an outline of our methods</a:t>
            </a:r>
          </a:p>
        </p188:txBody>
      </p188:reply>
    </p188:replyLst>
    <p188:txBody>
      <a:bodyPr/>
      <a:lstStyle/>
      <a:p>
        <a:r>
          <a:rPr lang="en-US"/>
          <a:t>Outline of our Study</a:t>
        </a:r>
      </a:p>
    </p188:txBody>
  </p188:cm>
</p188:cmLst>
</file>

<file path=ppt/comments/modernComment_10D_E621564A.xml><?xml version="1.0" encoding="utf-8"?>
<p188:cmLst xmlns:a="http://schemas.openxmlformats.org/drawingml/2006/main" xmlns:r="http://schemas.openxmlformats.org/officeDocument/2006/relationships" xmlns:p188="http://schemas.microsoft.com/office/powerpoint/2018/8/main">
  <p188:cm id="{CF50D6EB-43D4-9C4D-8A3C-620C9E41F0F1}" authorId="{66E064D6-8954-301D-C0EC-76E846836F43}" status="resolved" created="2023-11-15T16:07:38.393" complete="100000">
    <pc:sldMkLst xmlns:pc="http://schemas.microsoft.com/office/powerpoint/2013/main/command">
      <pc:docMk/>
      <pc:sldMk cId="3860944458" sldId="269"/>
    </pc:sldMkLst>
    <p188:txBody>
      <a:bodyPr/>
      <a:lstStyle/>
      <a:p>
        <a:r>
          <a:rPr lang="en-US"/>
          <a:t>Host content online</a:t>
        </a:r>
      </a:p>
    </p188:txBody>
  </p188:cm>
</p188:cmLst>
</file>

<file path=ppt/comments/modernComment_10E_C5207261.xml><?xml version="1.0" encoding="utf-8"?>
<p188:cmLst xmlns:a="http://schemas.openxmlformats.org/drawingml/2006/main" xmlns:r="http://schemas.openxmlformats.org/officeDocument/2006/relationships" xmlns:p188="http://schemas.microsoft.com/office/powerpoint/2018/8/main">
  <p188:cm id="{7771EFB8-4199-8A4E-BEE9-C191B4B6F1BE}" authorId="{66E064D6-8954-301D-C0EC-76E846836F43}" status="resolved" created="2023-11-15T16:08:58.392" complete="100000">
    <pc:sldMkLst xmlns:pc="http://schemas.microsoft.com/office/powerpoint/2013/main/command">
      <pc:docMk/>
      <pc:sldMk cId="3307237985" sldId="270"/>
    </pc:sldMkLst>
    <p188:txBody>
      <a:bodyPr/>
      <a:lstStyle/>
      <a:p>
        <a:r>
          <a:rPr lang="en-US"/>
          <a:t>Maybe say ‘As a society, we want…’</a:t>
        </a:r>
      </a:p>
    </p188:txBody>
  </p188:cm>
</p188:cmLst>
</file>

<file path=ppt/comments/modernComment_110_CC38E958.xml><?xml version="1.0" encoding="utf-8"?>
<p188:cmLst xmlns:a="http://schemas.openxmlformats.org/drawingml/2006/main" xmlns:r="http://schemas.openxmlformats.org/officeDocument/2006/relationships" xmlns:p188="http://schemas.microsoft.com/office/powerpoint/2018/8/main">
  <p188:cm id="{73508A0D-875B-DB48-964B-74EE27B15EF7}" authorId="{66E064D6-8954-301D-C0EC-76E846836F43}" status="resolved" created="2023-11-15T16:16:27.956" complete="100000">
    <pc:sldMkLst xmlns:pc="http://schemas.microsoft.com/office/powerpoint/2013/main/command">
      <pc:docMk/>
      <pc:sldMk cId="3426281816" sldId="272"/>
    </pc:sldMkLst>
    <p188:txBody>
      <a:bodyPr/>
      <a:lstStyle/>
      <a:p>
        <a:r>
          <a:rPr lang="en-US"/>
          <a:t>Highlight de facto and all possible forms of human interactions</a:t>
        </a:r>
      </a:p>
    </p188:txBody>
  </p188:cm>
  <p188:cm id="{86FA997C-EB8E-6844-8736-D4C76D33B423}" authorId="{66E064D6-8954-301D-C0EC-76E846836F43}" status="resolved" created="2023-11-15T16:20:37.719" complete="100000">
    <pc:sldMkLst xmlns:pc="http://schemas.microsoft.com/office/powerpoint/2013/main/command">
      <pc:docMk/>
      <pc:sldMk cId="3426281816" sldId="272"/>
    </pc:sldMkLst>
    <p188:txBody>
      <a:bodyPr/>
      <a:lstStyle/>
      <a:p>
        <a:r>
          <a:rPr lang="en-US"/>
          <a:t>Say ‘Platforms have implicitly become’, also scale of Earth is not true, mostly in the US and other countries with very permissible free speech, so can tone down the last phrase</a:t>
        </a:r>
      </a:p>
    </p188:txBody>
  </p188:cm>
</p188:cmLst>
</file>

<file path=ppt/comments/modernComment_111_12F92725.xml><?xml version="1.0" encoding="utf-8"?>
<p188:cmLst xmlns:a="http://schemas.openxmlformats.org/drawingml/2006/main" xmlns:r="http://schemas.openxmlformats.org/officeDocument/2006/relationships" xmlns:p188="http://schemas.microsoft.com/office/powerpoint/2018/8/main">
  <p188:cm id="{B35499B6-FBEF-3D44-8783-8124B07BFD21}" authorId="{66E064D6-8954-301D-C0EC-76E846836F43}" status="resolved" created="2023-11-15T16:18:32.258" complete="100000">
    <ac:txMkLst xmlns:ac="http://schemas.microsoft.com/office/drawing/2013/main/command">
      <pc:docMk xmlns:pc="http://schemas.microsoft.com/office/powerpoint/2013/main/command"/>
      <pc:sldMk xmlns:pc="http://schemas.microsoft.com/office/powerpoint/2013/main/command" cId="318318373" sldId="273"/>
      <ac:spMk id="2" creationId="{900D4BA4-6BC3-A574-5612-68F7627E7176}"/>
      <ac:txMk cp="0">
        <ac:context len="40" hash="3738847671"/>
      </ac:txMk>
    </ac:txMkLst>
    <p188:pos x="8589292" y="879288"/>
    <p188:txBody>
      <a:bodyPr/>
      <a:lstStyle/>
      <a:p>
        <a:r>
          <a:rPr lang="en-US"/>
          <a:t>The question here is: ‘How do platforms govern themselves? ’</a:t>
        </a:r>
      </a:p>
    </p188:txBody>
  </p188:cm>
</p188:cmLst>
</file>

<file path=ppt/comments/modernComment_114_4CEA3740.xml><?xml version="1.0" encoding="utf-8"?>
<p188:cmLst xmlns:a="http://schemas.openxmlformats.org/drawingml/2006/main" xmlns:r="http://schemas.openxmlformats.org/officeDocument/2006/relationships" xmlns:p188="http://schemas.microsoft.com/office/powerpoint/2018/8/main">
  <p188:cm id="{8EF8E792-DF4C-D24C-AEDF-2C9ED20D5BFF}" authorId="{66E064D6-8954-301D-C0EC-76E846836F43}" status="resolved" created="2023-11-15T16:11:41.924" complete="100000">
    <pc:sldMkLst xmlns:pc="http://schemas.microsoft.com/office/powerpoint/2013/main/command">
      <pc:docMk/>
      <pc:sldMk cId="1290417984" sldId="276"/>
    </pc:sldMkLst>
    <p188:txBody>
      <a:bodyPr/>
      <a:lstStyle/>
      <a:p>
        <a:r>
          <a:rPr lang="en-US"/>
          <a:t>Title here should be ‘Do governments define what is not allowed?’</a:t>
        </a:r>
      </a:p>
    </p188:txBody>
  </p188:cm>
  <p188:cm id="{3EB2308D-025B-B648-BE68-193AE0A62D24}" authorId="{66E064D6-8954-301D-C0EC-76E846836F43}" status="resolved" created="2023-11-15T16:12:44.404" complete="100000">
    <ac:txMkLst xmlns:ac="http://schemas.microsoft.com/office/drawing/2013/main/command">
      <pc:docMk xmlns:pc="http://schemas.microsoft.com/office/powerpoint/2013/main/command"/>
      <pc:sldMk xmlns:pc="http://schemas.microsoft.com/office/powerpoint/2013/main/command" cId="1290417984" sldId="276"/>
      <ac:spMk id="10" creationId="{8AAE356B-9B02-BDCF-AC40-417DB1796963}"/>
      <ac:txMk cp="0" len="69">
        <ac:context len="70" hash="3243585302"/>
      </ac:txMk>
    </ac:txMkLst>
    <p188:txBody>
      <a:bodyPr/>
      <a:lstStyle/>
      <a:p>
        <a:r>
          <a:rPr lang="en-US"/>
          <a:t>Call out Section 230 here in the text, as well as the Digital Services Act in the EU, showing the diversity of legal regimes</a:t>
        </a:r>
      </a:p>
    </p188:txBody>
  </p188:cm>
</p188:cmLst>
</file>

<file path=ppt/comments/modernComment_115_4131A64D.xml><?xml version="1.0" encoding="utf-8"?>
<p188:cmLst xmlns:a="http://schemas.openxmlformats.org/drawingml/2006/main" xmlns:r="http://schemas.openxmlformats.org/officeDocument/2006/relationships" xmlns:p188="http://schemas.microsoft.com/office/powerpoint/2018/8/main">
  <p188:cm id="{B3853FEF-953A-E641-B868-BE1618D5187A}" authorId="{66E064D6-8954-301D-C0EC-76E846836F43}" status="resolved" created="2023-11-15T16:15:46.653" complete="100000">
    <pc:sldMkLst xmlns:pc="http://schemas.microsoft.com/office/powerpoint/2013/main/command">
      <pc:docMk/>
      <pc:sldMk cId="1093772877" sldId="277"/>
    </pc:sldMkLst>
    <p188:txBody>
      <a:bodyPr/>
      <a:lstStyle/>
      <a:p>
        <a:r>
          <a:rPr lang="en-US"/>
          <a:t>Title this diversity and scale of online content, and show the scale visuals here as well</a:t>
        </a:r>
      </a:p>
    </p188:txBody>
  </p188:cm>
</p188:cmLst>
</file>

<file path=ppt/comments/modernComment_118_19703CD1.xml><?xml version="1.0" encoding="utf-8"?>
<p188:cmLst xmlns:a="http://schemas.openxmlformats.org/drawingml/2006/main" xmlns:r="http://schemas.openxmlformats.org/officeDocument/2006/relationships" xmlns:p188="http://schemas.microsoft.com/office/powerpoint/2018/8/main">
  <p188:cm id="{2CAD395C-734B-5F4F-A6EA-6414E1008736}" authorId="{66E064D6-8954-301D-C0EC-76E846836F43}" status="resolved" created="2023-11-15T16:21:27.078" complete="100000">
    <ac:txMkLst xmlns:ac="http://schemas.microsoft.com/office/drawing/2013/main/command">
      <pc:docMk xmlns:pc="http://schemas.microsoft.com/office/powerpoint/2013/main/command"/>
      <pc:sldMk xmlns:pc="http://schemas.microsoft.com/office/powerpoint/2013/main/command" cId="426786001" sldId="280"/>
      <ac:spMk id="11" creationId="{CD983DEC-57EE-7C5C-4F45-75B1FBA5B4F8}"/>
      <ac:txMk cp="0" len="8">
        <ac:context len="161" hash="1626876584"/>
      </ac:txMk>
    </ac:txMkLst>
    <p188:pos x="1701800" y="498475"/>
    <p188:txBody>
      <a:bodyPr/>
      <a:lstStyle/>
      <a:p>
        <a:r>
          <a:rPr lang="en-US"/>
          <a:t>Analyze the rules and policies by which platforms govern themselves</a:t>
        </a:r>
      </a:p>
    </p188:txBody>
  </p188:cm>
</p188:cmLst>
</file>

<file path=ppt/comments/modernComment_11B_78BD1663.xml><?xml version="1.0" encoding="utf-8"?>
<p188:cmLst xmlns:a="http://schemas.openxmlformats.org/drawingml/2006/main" xmlns:r="http://schemas.openxmlformats.org/officeDocument/2006/relationships" xmlns:p188="http://schemas.microsoft.com/office/powerpoint/2018/8/main">
  <p188:cm id="{85872208-5517-8B44-9B02-3CE668FA45AF}" authorId="{66E064D6-8954-301D-C0EC-76E846836F43}" status="resolved" created="2023-11-15T16:29:07.609" complete="100000">
    <ac:txMkLst xmlns:ac="http://schemas.microsoft.com/office/drawing/2013/main/command">
      <pc:docMk xmlns:pc="http://schemas.microsoft.com/office/powerpoint/2013/main/command"/>
      <pc:sldMk xmlns:pc="http://schemas.microsoft.com/office/powerpoint/2013/main/command" cId="2025657955" sldId="283"/>
      <ac:spMk id="3" creationId="{3A629E77-CB79-23CC-F30E-F4DD7906DD43}"/>
      <ac:txMk cp="115" len="3">
        <ac:context len="130" hash="844910655"/>
      </ac:txMk>
    </ac:txMkLst>
    <p188:pos x="4819650" y="820737"/>
    <p188:txBody>
      <a:bodyPr/>
      <a:lstStyle/>
      <a:p>
        <a:r>
          <a:rPr lang="en-US"/>
          <a:t>Have you defined this term?</a:t>
        </a:r>
      </a:p>
    </p188:txBody>
  </p188:cm>
</p188:cmLst>
</file>

<file path=ppt/comments/modernComment_11C_855976B4.xml><?xml version="1.0" encoding="utf-8"?>
<p188:cmLst xmlns:a="http://schemas.openxmlformats.org/drawingml/2006/main" xmlns:r="http://schemas.openxmlformats.org/officeDocument/2006/relationships" xmlns:p188="http://schemas.microsoft.com/office/powerpoint/2018/8/main">
  <p188:cm id="{BA7A961A-85A9-414E-B19C-7FCA24DEFE14}" authorId="{66E064D6-8954-301D-C0EC-76E846836F43}" status="resolved" created="2023-11-15T16:27:03.285" complete="100000">
    <ac:txMkLst xmlns:ac="http://schemas.microsoft.com/office/drawing/2013/main/command">
      <pc:docMk xmlns:pc="http://schemas.microsoft.com/office/powerpoint/2013/main/command"/>
      <pc:sldMk xmlns:pc="http://schemas.microsoft.com/office/powerpoint/2013/main/command" cId="2237232820" sldId="284"/>
      <ac:spMk id="2" creationId="{09DF124D-EAEF-0951-4F67-AE39D7C46C3A}"/>
      <ac:txMk cp="0" len="1">
        <ac:context len="21" hash="3129572939"/>
      </ac:txMk>
    </ac:txMkLst>
    <p188:pos x="2819165" y="810604"/>
    <p188:txBody>
      <a:bodyPr/>
      <a:lstStyle/>
      <a:p>
        <a:r>
          <a:rPr lang="en-US"/>
          <a:t>What do we look for?</a:t>
        </a:r>
      </a:p>
    </p188:txBody>
  </p188:cm>
  <p188:cm id="{B0F811B8-7F4A-8249-B770-C2F8BAAA89CE}" authorId="{66E064D6-8954-301D-C0EC-76E846836F43}" status="resolved" created="2023-11-15T16:37:59.180" complete="100000">
    <pc:sldMkLst xmlns:pc="http://schemas.microsoft.com/office/powerpoint/2013/main/command">
      <pc:docMk/>
      <pc:sldMk cId="2237232820" sldId="284"/>
    </pc:sldMkLst>
    <p188:txBody>
      <a:bodyPr/>
      <a:lstStyle/>
      <a:p>
        <a:r>
          <a:rPr lang="en-US"/>
          <a:t>Should this slide come at the end of the pipeline contribution?
Can briefly talk about the text-informed method of getting the annotations</a:t>
        </a:r>
      </a:p>
    </p188:txBody>
  </p188:cm>
</p188:cmLst>
</file>

<file path=ppt/comments/modernComment_11D_FCFD0312.xml><?xml version="1.0" encoding="utf-8"?>
<p188:cmLst xmlns:a="http://schemas.openxmlformats.org/drawingml/2006/main" xmlns:r="http://schemas.openxmlformats.org/officeDocument/2006/relationships" xmlns:p188="http://schemas.microsoft.com/office/powerpoint/2018/8/main">
  <p188:cm id="{BBA75278-8AF0-3547-B43D-FDDA38281325}" authorId="{66E064D6-8954-301D-C0EC-76E846836F43}" status="resolved" created="2023-11-15T16:26:48.688" complete="100000">
    <ac:txMkLst xmlns:ac="http://schemas.microsoft.com/office/drawing/2013/main/command">
      <pc:docMk xmlns:pc="http://schemas.microsoft.com/office/powerpoint/2013/main/command"/>
      <pc:sldMk xmlns:pc="http://schemas.microsoft.com/office/powerpoint/2013/main/command" cId="4244439826" sldId="285"/>
      <ac:spMk id="2" creationId="{09DF124D-EAEF-0951-4F67-AE39D7C46C3A}"/>
      <ac:txMk cp="0" len="1">
        <ac:context len="18" hash="3619351243"/>
      </ac:txMk>
    </ac:txMkLst>
    <p188:pos x="2819400" y="815975"/>
    <p188:txBody>
      <a:bodyPr/>
      <a:lstStyle/>
      <a:p>
        <a:r>
          <a:rPr lang="en-US"/>
          <a:t>Where do we look?</a:t>
        </a:r>
      </a:p>
    </p188:txBody>
  </p188:cm>
</p188:cmLst>
</file>

<file path=ppt/comments/modernComment_11F_A4C65AAD.xml><?xml version="1.0" encoding="utf-8"?>
<p188:cmLst xmlns:a="http://schemas.openxmlformats.org/drawingml/2006/main" xmlns:r="http://schemas.openxmlformats.org/officeDocument/2006/relationships" xmlns:p188="http://schemas.microsoft.com/office/powerpoint/2018/8/main">
  <p188:cm id="{A26E284F-BAE3-644B-9B1C-2C93AA43508F}" authorId="{66E064D6-8954-301D-C0EC-76E846836F43}" status="resolved" created="2023-11-15T16:28:27.613" complete="100000">
    <pc:sldMkLst xmlns:pc="http://schemas.microsoft.com/office/powerpoint/2013/main/command">
      <pc:docMk/>
      <pc:sldMk cId="2764462765" sldId="287"/>
    </pc:sldMkLst>
    <p188:txBody>
      <a:bodyPr/>
      <a:lstStyle/>
      <a:p>
        <a:r>
          <a:rPr lang="en-US"/>
          <a:t>This slide can come in the dataset contribution, as an example of annotated data</a:t>
        </a:r>
      </a:p>
    </p188:txBody>
  </p188:cm>
</p188:cmLst>
</file>

<file path=ppt/comments/modernComment_121_909B38C5.xml><?xml version="1.0" encoding="utf-8"?>
<p188:cmLst xmlns:a="http://schemas.openxmlformats.org/drawingml/2006/main" xmlns:r="http://schemas.openxmlformats.org/officeDocument/2006/relationships" xmlns:p188="http://schemas.microsoft.com/office/powerpoint/2018/8/main">
  <p188:cm id="{D0F0E905-972A-C440-BF38-70E908AC96E2}" authorId="{66E064D6-8954-301D-C0EC-76E846836F43}" status="resolved" created="2023-11-15T16:34:05.121" complete="100000">
    <ac:txMkLst xmlns:ac="http://schemas.microsoft.com/office/drawing/2013/main/command">
      <pc:docMk xmlns:pc="http://schemas.microsoft.com/office/powerpoint/2013/main/command"/>
      <pc:sldMk xmlns:pc="http://schemas.microsoft.com/office/powerpoint/2013/main/command" cId="2426091717" sldId="289"/>
      <ac:spMk id="3" creationId="{3A629E77-CB79-23CC-F30E-F4DD7906DD43}"/>
      <ac:txMk cp="0" len="51">
        <ac:context len="63" hash="965886797"/>
      </ac:txMk>
    </ac:txMkLst>
    <p188:pos x="7054850" y="490537"/>
    <p188:txBody>
      <a:bodyPr/>
      <a:lstStyle/>
      <a:p>
        <a:r>
          <a:rPr lang="en-US"/>
          <a:t>Configurable web-scraper to collect policy passages (Skip the rest of the sentence)</a:t>
        </a:r>
      </a:p>
    </p188:txBody>
  </p188:cm>
</p188:cmLst>
</file>

<file path=ppt/comments/modernComment_124_983489B2.xml><?xml version="1.0" encoding="utf-8"?>
<p188:cmLst xmlns:a="http://schemas.openxmlformats.org/drawingml/2006/main" xmlns:r="http://schemas.openxmlformats.org/officeDocument/2006/relationships" xmlns:p188="http://schemas.microsoft.com/office/powerpoint/2018/8/main">
  <p188:cm id="{7A7F680E-DECC-CD46-ADA2-B4A3A7228E65}" authorId="{66E064D6-8954-301D-C0EC-76E846836F43}" status="resolved" created="2023-11-15T16:38:37.992" complete="100000">
    <pc:sldMkLst xmlns:pc="http://schemas.microsoft.com/office/powerpoint/2013/main/command">
      <pc:docMk/>
      <pc:sldMk cId="2553579954" sldId="292"/>
    </pc:sldMkLst>
    <p188:txBody>
      <a:bodyPr/>
      <a:lstStyle/>
      <a:p>
        <a:r>
          <a:rPr lang="en-US"/>
          <a:t>Replace this slide with the annotation scheme one</a:t>
        </a:r>
      </a:p>
    </p188:txBody>
  </p188:cm>
</p188:cmLst>
</file>

<file path=ppt/comments/modernComment_12A_65065393.xml><?xml version="1.0" encoding="utf-8"?>
<p188:cmLst xmlns:a="http://schemas.openxmlformats.org/drawingml/2006/main" xmlns:r="http://schemas.openxmlformats.org/officeDocument/2006/relationships" xmlns:p188="http://schemas.microsoft.com/office/powerpoint/2018/8/main">
  <p188:cm id="{6103721D-C0FD-874C-B2B9-C3089AA6546E}" authorId="{66E064D6-8954-301D-C0EC-76E846836F43}" status="resolved" created="2023-11-15T16:39:30.361" complete="100000">
    <pc:sldMkLst xmlns:pc="http://schemas.microsoft.com/office/powerpoint/2013/main/command">
      <pc:docMk/>
      <pc:sldMk cId="1694913427" sldId="298"/>
    </pc:sldMkLst>
    <p188:txBody>
      <a:bodyPr/>
      <a:lstStyle/>
      <a:p>
        <a:r>
          <a:rPr lang="en-US"/>
          <a:t>Not as interesting, can move to back-up</a:t>
        </a:r>
      </a:p>
    </p188:txBody>
  </p188:cm>
</p188:cmLst>
</file>

<file path=ppt/comments/modernComment_12B_E8A9C80E.xml><?xml version="1.0" encoding="utf-8"?>
<p188:cmLst xmlns:a="http://schemas.openxmlformats.org/drawingml/2006/main" xmlns:r="http://schemas.openxmlformats.org/officeDocument/2006/relationships" xmlns:p188="http://schemas.microsoft.com/office/powerpoint/2018/8/main">
  <p188:cm id="{D87F48AD-4AAF-B644-84E3-85601183D46E}" authorId="{66E064D6-8954-301D-C0EC-76E846836F43}" status="resolved" created="2023-11-15T16:39:53.992" complete="100000">
    <pc:sldMkLst xmlns:pc="http://schemas.microsoft.com/office/powerpoint/2013/main/command">
      <pc:docMk/>
      <pc:sldMk cId="3903440910" sldId="299"/>
    </pc:sldMkLst>
    <p188:txBody>
      <a:bodyPr/>
      <a:lstStyle/>
      <a:p>
        <a:r>
          <a:rPr lang="en-US"/>
          <a:t>Not as interesting</a:t>
        </a:r>
      </a:p>
    </p188:txBody>
  </p188:cm>
</p188:cmLst>
</file>

<file path=ppt/comments/modernComment_12E_606CF255.xml><?xml version="1.0" encoding="utf-8"?>
<p188:cmLst xmlns:a="http://schemas.openxmlformats.org/drawingml/2006/main" xmlns:r="http://schemas.openxmlformats.org/officeDocument/2006/relationships" xmlns:p188="http://schemas.microsoft.com/office/powerpoint/2018/8/main">
  <p188:cm id="{6723BFF0-344C-9A4A-8811-ED88CBDFE86F}" authorId="{66E064D6-8954-301D-C0EC-76E846836F43}" status="resolved" created="2023-11-15T16:40:56.140" complete="100000">
    <pc:sldMkLst xmlns:pc="http://schemas.microsoft.com/office/powerpoint/2013/main/command">
      <pc:docMk/>
      <pc:sldMk cId="1617752661" sldId="302"/>
    </pc:sldMkLst>
    <p188:txBody>
      <a:bodyPr/>
      <a:lstStyle/>
      <a:p>
        <a:r>
          <a:rPr lang="en-US"/>
          <a:t>Could skip this for time reasons</a:t>
        </a:r>
      </a:p>
    </p188:txBody>
  </p188:cm>
</p188:cmLst>
</file>

<file path=ppt/comments/modernComment_12F_88BF0A07.xml><?xml version="1.0" encoding="utf-8"?>
<p188:cmLst xmlns:a="http://schemas.openxmlformats.org/drawingml/2006/main" xmlns:r="http://schemas.openxmlformats.org/officeDocument/2006/relationships" xmlns:p188="http://schemas.microsoft.com/office/powerpoint/2018/8/main">
  <p188:cm id="{1B6954B2-73BE-064B-AA75-73075B2501F5}" authorId="{66E064D6-8954-301D-C0EC-76E846836F43}" status="resolved" created="2023-11-15T16:48:26.443" complete="100000">
    <pc:sldMkLst xmlns:pc="http://schemas.microsoft.com/office/powerpoint/2013/main/command">
      <pc:docMk/>
      <pc:sldMk cId="2294221319" sldId="303"/>
    </pc:sldMkLst>
    <p188:txBody>
      <a:bodyPr/>
      <a:lstStyle/>
      <a:p>
        <a:r>
          <a:rPr lang="en-US"/>
          <a:t>Make this a takeaways slide, divided by regulators, platforms and researchers, like in the paper</a:t>
        </a:r>
      </a:p>
    </p188:txBody>
  </p188:cm>
</p188:cmLst>
</file>

<file path=ppt/comments/modernComment_130_E508DA68.xml><?xml version="1.0" encoding="utf-8"?>
<p188:cmLst xmlns:a="http://schemas.openxmlformats.org/drawingml/2006/main" xmlns:r="http://schemas.openxmlformats.org/officeDocument/2006/relationships" xmlns:p188="http://schemas.microsoft.com/office/powerpoint/2018/8/main">
  <p188:cm id="{BE65672C-B755-F042-A08E-C5916F67427F}" authorId="{66E064D6-8954-301D-C0EC-76E846836F43}" status="resolved" created="2023-11-15T16:49:55.954" complete="100000">
    <ac:txMkLst xmlns:ac="http://schemas.microsoft.com/office/drawing/2013/main/command">
      <pc:docMk xmlns:pc="http://schemas.microsoft.com/office/powerpoint/2013/main/command"/>
      <pc:sldMk xmlns:pc="http://schemas.microsoft.com/office/powerpoint/2013/main/command" cId="3842562664" sldId="304"/>
      <ac:spMk id="4" creationId="{9A6898AF-B3D9-7427-CA03-AB80367C7681}"/>
      <ac:txMk cp="316" len="98">
        <ac:context len="415" hash="3479514842"/>
      </ac:txMk>
    </ac:txMkLst>
    <p188:pos x="4784725" y="3115452"/>
    <p188:txBody>
      <a:bodyPr/>
      <a:lstStyle/>
      <a:p>
        <a:r>
          <a:rPr lang="en-US"/>
          <a:t>Designing an audit study to determine platforms’ commitment and adherence to their stated policies</a:t>
        </a:r>
      </a:p>
    </p188:txBody>
  </p188:cm>
  <p188:cm id="{16418873-C056-2644-948D-1DB4C62AC6F9}" authorId="{66E064D6-8954-301D-C0EC-76E846836F43}" status="resolved" created="2023-11-15T16:50:18.654" complete="100000">
    <ac:txMkLst xmlns:ac="http://schemas.microsoft.com/office/drawing/2013/main/command">
      <pc:docMk xmlns:pc="http://schemas.microsoft.com/office/powerpoint/2013/main/command"/>
      <pc:sldMk xmlns:pc="http://schemas.microsoft.com/office/powerpoint/2013/main/command" cId="3842562664" sldId="304"/>
      <ac:spMk id="4" creationId="{9A6898AF-B3D9-7427-CA03-AB80367C7681}"/>
      <ac:txMk cp="346">
        <ac:context len="355" hash="3608335891"/>
      </ac:txMk>
    </ac:txMkLst>
    <p188:pos x="3209925" y="4055252"/>
    <p188:txBody>
      <a:bodyPr/>
      <a:lstStyle/>
      <a:p>
        <a:r>
          <a:rPr lang="en-US"/>
          <a:t>Probably don’t need to mention :D</a:t>
        </a:r>
      </a:p>
    </p188:txBody>
  </p188:cm>
</p188:cmLst>
</file>

<file path=ppt/comments/modernComment_131_26B6FECD.xml><?xml version="1.0" encoding="utf-8"?>
<p188:cmLst xmlns:a="http://schemas.openxmlformats.org/drawingml/2006/main" xmlns:r="http://schemas.openxmlformats.org/officeDocument/2006/relationships" xmlns:p188="http://schemas.microsoft.com/office/powerpoint/2018/8/main">
  <p188:cm id="{9EA79F03-33C7-0B40-B2FE-0DA1AA8B3678}" authorId="{66E064D6-8954-301D-C0EC-76E846836F43}" status="resolved" created="2023-11-15T16:51:22.958" complete="100000">
    <pc:sldMkLst xmlns:pc="http://schemas.microsoft.com/office/powerpoint/2013/main/command">
      <pc:docMk/>
      <pc:sldMk cId="649526989" sldId="305"/>
    </pc:sldMkLst>
    <p188:txBody>
      <a:bodyPr/>
      <a:lstStyle/>
      <a:p>
        <a:r>
          <a:rPr lang="en-US"/>
          <a:t>Questions? (Better thing to end on)</a:t>
        </a:r>
      </a:p>
    </p188:txBody>
  </p188:cm>
</p188:cmLst>
</file>

<file path=ppt/comments/modernComment_139_84F650DA.xml><?xml version="1.0" encoding="utf-8"?>
<p188:cmLst xmlns:a="http://schemas.openxmlformats.org/drawingml/2006/main" xmlns:r="http://schemas.openxmlformats.org/officeDocument/2006/relationships" xmlns:p188="http://schemas.microsoft.com/office/powerpoint/2018/8/main">
  <p188:cm id="{EC936F57-ECA5-4743-AB92-0BB31547F7D4}" authorId="{66E064D6-8954-301D-C0EC-76E846836F43}" status="resolved" created="2023-11-15T16:34:47.099" complete="100000">
    <pc:sldMkLst xmlns:pc="http://schemas.microsoft.com/office/powerpoint/2013/main/command">
      <pc:docMk/>
      <pc:sldMk cId="2230735066" sldId="313"/>
    </pc:sldMkLst>
    <p188:txBody>
      <a:bodyPr/>
      <a:lstStyle/>
      <a:p>
        <a:r>
          <a:rPr lang="en-US"/>
          <a:t>This is very hard to see on a green background…</a:t>
        </a:r>
      </a:p>
    </p188:txBody>
  </p188:cm>
</p188:cmLst>
</file>

<file path=ppt/comments/modernComment_13A_B197598.xml><?xml version="1.0" encoding="utf-8"?>
<p188:cmLst xmlns:a="http://schemas.openxmlformats.org/drawingml/2006/main" xmlns:r="http://schemas.openxmlformats.org/officeDocument/2006/relationships" xmlns:p188="http://schemas.microsoft.com/office/powerpoint/2018/8/main">
  <p188:cm id="{181FD816-421C-664E-852B-C09D438A96EE}" authorId="{66E064D6-8954-301D-C0EC-76E846836F43}" status="resolved" created="2023-11-15T16:06:35.518" complete="100000">
    <pc:sldMkLst xmlns:pc="http://schemas.microsoft.com/office/powerpoint/2013/main/command">
      <pc:docMk/>
      <pc:sldMk cId="186217880" sldId="314"/>
    </pc:sldMkLst>
    <p188:txBody>
      <a:bodyPr/>
      <a:lstStyle/>
      <a:p>
        <a:r>
          <a:rPr lang="en-US"/>
          <a:t>I think this slide comes too early, should come after the intro imo</a:t>
        </a:r>
      </a:p>
    </p188:txBody>
  </p188:cm>
  <p188:cm id="{4E8EAE66-BB0B-5C4B-9B2E-A88ABB0FB610}" authorId="{66E064D6-8954-301D-C0EC-76E846836F43}" status="resolved" created="2023-11-15T16:22:01.551" complete="100000">
    <pc:sldMkLst xmlns:pc="http://schemas.microsoft.com/office/powerpoint/2013/main/command">
      <pc:docMk/>
      <pc:sldMk cId="186217880" sldId="314"/>
    </pc:sldMkLst>
    <p188:txBody>
      <a:bodyPr/>
      <a:lstStyle/>
      <a:p>
        <a:r>
          <a:rPr lang="en-US"/>
          <a:t>Move this to after the slide on ‘Approach’</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52E7A-19AD-4758-BF6D-1120A2598346}" type="datetimeFigureOut">
              <a:rPr lang="en-US" smtClean="0"/>
              <a:t>11/13/24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FF9EB0-4113-4A24-B355-60FE0E207531}" type="slidenum">
              <a:rPr lang="en-US" smtClean="0"/>
              <a:t>‹#›</a:t>
            </a:fld>
            <a:endParaRPr lang="en-US"/>
          </a:p>
        </p:txBody>
      </p:sp>
    </p:spTree>
    <p:extLst>
      <p:ext uri="{BB962C8B-B14F-4D97-AF65-F5344CB8AC3E}">
        <p14:creationId xmlns:p14="http://schemas.microsoft.com/office/powerpoint/2010/main" val="3713813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all , welcome to this chi 2024 talk about the content moderation policies of platforms that host user content. </a:t>
            </a:r>
          </a:p>
          <a:p>
            <a:endParaRPr lang="en-US" dirty="0"/>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1</a:t>
            </a:fld>
            <a:endParaRPr lang="en-US"/>
          </a:p>
        </p:txBody>
      </p:sp>
    </p:spTree>
    <p:extLst>
      <p:ext uri="{BB962C8B-B14F-4D97-AF65-F5344CB8AC3E}">
        <p14:creationId xmlns:p14="http://schemas.microsoft.com/office/powerpoint/2010/main" val="1653162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In sum, </a:t>
            </a:r>
          </a:p>
          <a:p>
            <a:pPr marL="0" indent="0">
              <a:buNone/>
            </a:pPr>
            <a:r>
              <a:rPr lang="en-US" sz="1200" dirty="0"/>
              <a:t>We developed a pipeline for finding and scraping relevant content moderation policy text from the platforms. </a:t>
            </a:r>
          </a:p>
          <a:p>
            <a:pPr marL="171450" indent="-171450">
              <a:buFont typeface="Wingdings" panose="05000000000000000000" pitchFamily="2" charset="2"/>
              <a:buChar char="è"/>
            </a:pPr>
            <a:r>
              <a:rPr lang="en-US" sz="1200" dirty="0"/>
              <a:t>Check out the paper for more details on this scraper and pipeline. Ill leave out those details for this presentation. </a:t>
            </a:r>
          </a:p>
          <a:p>
            <a:pPr marL="171450" indent="-171450">
              <a:buFont typeface="Wingdings" panose="05000000000000000000" pitchFamily="2" charset="2"/>
              <a:buChar char="è"/>
            </a:pPr>
            <a:endParaRPr lang="en-US" sz="1200" dirty="0"/>
          </a:p>
          <a:p>
            <a:pPr marL="171450" indent="-171450">
              <a:buFont typeface="Wingdings" panose="05000000000000000000" pitchFamily="2" charset="2"/>
              <a:buChar char="è"/>
            </a:pPr>
            <a:r>
              <a:rPr lang="en-US" sz="1200" dirty="0"/>
              <a:t>We then developed an annotation scheme and annotated our dataset of content moderation policies. </a:t>
            </a:r>
          </a:p>
          <a:p>
            <a:pPr marL="171450" indent="-171450">
              <a:buFont typeface="Wingdings" panose="05000000000000000000" pitchFamily="2" charset="2"/>
              <a:buChar char="è"/>
            </a:pPr>
            <a:endParaRPr lang="en-US" sz="1200" dirty="0"/>
          </a:p>
          <a:p>
            <a:pPr marL="171450" indent="-171450">
              <a:buFont typeface="Wingdings" panose="05000000000000000000" pitchFamily="2" charset="2"/>
              <a:buChar char="è"/>
            </a:pPr>
            <a:r>
              <a:rPr lang="en-US" sz="1200" dirty="0"/>
              <a:t>We then conducted some analysis of the annotated datasets to glean insights about the state of moderation from the internet’s largest hosts of user content. </a:t>
            </a:r>
          </a:p>
          <a:p>
            <a:pPr marL="171450" indent="-171450">
              <a:buFont typeface="Wingdings" panose="05000000000000000000" pitchFamily="2" charset="2"/>
              <a:buChar char="è"/>
            </a:pPr>
            <a:r>
              <a:rPr lang="en-US" sz="1200" dirty="0"/>
              <a:t>For example we found that platforms tended to explain their moderation criteria via examples rather than explicit definitions.</a:t>
            </a:r>
          </a:p>
          <a:p>
            <a:pPr marL="171450" indent="-171450">
              <a:buFont typeface="Wingdings" panose="05000000000000000000" pitchFamily="2" charset="2"/>
              <a:buChar char="è"/>
            </a:pPr>
            <a:endParaRPr lang="en-US" sz="1200" dirty="0"/>
          </a:p>
          <a:p>
            <a:pPr marL="0" indent="0">
              <a:buFont typeface="Wingdings" panose="05000000000000000000" pitchFamily="2" charset="2"/>
              <a:buNone/>
            </a:pPr>
            <a:r>
              <a:rPr lang="en-US" sz="1200" dirty="0"/>
              <a:t>Lets look at these in a bit more detail </a:t>
            </a:r>
          </a:p>
          <a:p>
            <a:pPr marL="0" indent="0">
              <a:buNone/>
            </a:pPr>
            <a:endParaRPr lang="en-US" sz="1200" dirty="0"/>
          </a:p>
          <a:p>
            <a:pPr marL="0" indent="0">
              <a:buNone/>
            </a:pPr>
            <a:endParaRPr lang="en-US" sz="1200" dirty="0"/>
          </a:p>
        </p:txBody>
      </p:sp>
      <p:sp>
        <p:nvSpPr>
          <p:cNvPr id="4" name="Slide Number Placeholder 3"/>
          <p:cNvSpPr>
            <a:spLocks noGrp="1"/>
          </p:cNvSpPr>
          <p:nvPr>
            <p:ph type="sldNum" sz="quarter" idx="5"/>
          </p:nvPr>
        </p:nvSpPr>
        <p:spPr/>
        <p:txBody>
          <a:bodyPr/>
          <a:lstStyle/>
          <a:p>
            <a:fld id="{7DFF9EB0-4113-4A24-B355-60FE0E207531}" type="slidenum">
              <a:rPr lang="en-US" smtClean="0"/>
              <a:t>10</a:t>
            </a:fld>
            <a:endParaRPr lang="en-US"/>
          </a:p>
        </p:txBody>
      </p:sp>
    </p:spTree>
    <p:extLst>
      <p:ext uri="{BB962C8B-B14F-4D97-AF65-F5344CB8AC3E}">
        <p14:creationId xmlns:p14="http://schemas.microsoft.com/office/powerpoint/2010/main" val="2630778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created and annotated this dataset</a:t>
            </a:r>
          </a:p>
          <a:p>
            <a:endParaRPr lang="en-US" dirty="0"/>
          </a:p>
          <a:p>
            <a:r>
              <a:rPr lang="en-US" dirty="0"/>
              <a:t>Make sure to say user generated content</a:t>
            </a:r>
          </a:p>
        </p:txBody>
      </p:sp>
      <p:sp>
        <p:nvSpPr>
          <p:cNvPr id="4" name="Slide Number Placeholder 3"/>
          <p:cNvSpPr>
            <a:spLocks noGrp="1"/>
          </p:cNvSpPr>
          <p:nvPr>
            <p:ph type="sldNum" sz="quarter" idx="5"/>
          </p:nvPr>
        </p:nvSpPr>
        <p:spPr/>
        <p:txBody>
          <a:bodyPr/>
          <a:lstStyle/>
          <a:p>
            <a:fld id="{7DFF9EB0-4113-4A24-B355-60FE0E207531}" type="slidenum">
              <a:rPr lang="en-US" smtClean="0"/>
              <a:t>11</a:t>
            </a:fld>
            <a:endParaRPr lang="en-US"/>
          </a:p>
        </p:txBody>
      </p:sp>
    </p:spTree>
    <p:extLst>
      <p:ext uri="{BB962C8B-B14F-4D97-AF65-F5344CB8AC3E}">
        <p14:creationId xmlns:p14="http://schemas.microsoft.com/office/powerpoint/2010/main" val="391319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excerpt from the dataset showing a subset of the annotation scheme. </a:t>
            </a:r>
          </a:p>
          <a:p>
            <a:endParaRPr lang="en-US" dirty="0"/>
          </a:p>
          <a:p>
            <a:r>
              <a:rPr lang="en-US" dirty="0"/>
              <a:t>First lets look at a few of the labels we applied. We iteratively constructed the annotation scheme to refer to the different major components that policies can contain. </a:t>
            </a:r>
          </a:p>
          <a:p>
            <a:r>
              <a:rPr lang="en-US" dirty="0"/>
              <a:t>For example, we have Justification labels for Why a platform has a policy. </a:t>
            </a:r>
          </a:p>
          <a:p>
            <a:r>
              <a:rPr lang="en-US" dirty="0"/>
              <a:t>And Moderation Criteria </a:t>
            </a:r>
            <a:r>
              <a:rPr lang="en-US" dirty="0" err="1"/>
              <a:t>lables</a:t>
            </a:r>
            <a:r>
              <a:rPr lang="en-US" dirty="0"/>
              <a:t> for when certain policies apply, as well as its more granular subcategories. </a:t>
            </a:r>
          </a:p>
          <a:p>
            <a:r>
              <a:rPr lang="en-US" dirty="0"/>
              <a:t>We also include structural labels like Signpost applied when policy text is </a:t>
            </a:r>
            <a:r>
              <a:rPr lang="en-US" dirty="0" err="1"/>
              <a:t>referrering</a:t>
            </a:r>
            <a:r>
              <a:rPr lang="en-US" dirty="0"/>
              <a:t> or pointing the reader to information elsewhere. </a:t>
            </a:r>
          </a:p>
          <a:p>
            <a:r>
              <a:rPr lang="en-US" dirty="0"/>
              <a:t>The full codebook can be found in the paper.</a:t>
            </a:r>
          </a:p>
          <a:p>
            <a:endParaRPr lang="en-US" dirty="0"/>
          </a:p>
          <a:p>
            <a:r>
              <a:rPr lang="en-US" dirty="0"/>
              <a:t>And returning to this passage shows us an example of how the codebook can be used. </a:t>
            </a:r>
          </a:p>
          <a:p>
            <a:r>
              <a:rPr lang="en-US" dirty="0"/>
              <a:t>The first sentence provides justification for the platforms moderation policy on the basis of community values. </a:t>
            </a:r>
          </a:p>
          <a:p>
            <a:r>
              <a:rPr lang="en-US" dirty="0"/>
              <a:t>The next sentence provides an exception to the more general rule. Followed by a signpost link to read more. </a:t>
            </a:r>
          </a:p>
          <a:p>
            <a:r>
              <a:rPr lang="en-US" dirty="0"/>
              <a:t>The policy then outlines the criteria for moderation first with an example and then some definitions. </a:t>
            </a:r>
          </a:p>
          <a:p>
            <a:endParaRPr lang="en-US" dirty="0"/>
          </a:p>
          <a:p>
            <a:r>
              <a:rPr lang="en-US" dirty="0"/>
              <a:t>And so we did this for all of the relevant policy passages. Resulting in </a:t>
            </a:r>
          </a:p>
        </p:txBody>
      </p:sp>
      <p:sp>
        <p:nvSpPr>
          <p:cNvPr id="4" name="Slide Number Placeholder 3"/>
          <p:cNvSpPr>
            <a:spLocks noGrp="1"/>
          </p:cNvSpPr>
          <p:nvPr>
            <p:ph type="sldNum" sz="quarter" idx="5"/>
          </p:nvPr>
        </p:nvSpPr>
        <p:spPr/>
        <p:txBody>
          <a:bodyPr/>
          <a:lstStyle/>
          <a:p>
            <a:fld id="{7DFF9EB0-4113-4A24-B355-60FE0E207531}" type="slidenum">
              <a:rPr lang="en-US" smtClean="0"/>
              <a:t>12</a:t>
            </a:fld>
            <a:endParaRPr lang="en-US"/>
          </a:p>
        </p:txBody>
      </p:sp>
    </p:spTree>
    <p:extLst>
      <p:ext uri="{BB962C8B-B14F-4D97-AF65-F5344CB8AC3E}">
        <p14:creationId xmlns:p14="http://schemas.microsoft.com/office/powerpoint/2010/main" val="134547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quite large dataset of annotated policy text. </a:t>
            </a:r>
          </a:p>
          <a:p>
            <a:endParaRPr lang="en-US" dirty="0"/>
          </a:p>
          <a:p>
            <a:r>
              <a:rPr lang="en-US" dirty="0"/>
              <a:t>It includes …</a:t>
            </a:r>
          </a:p>
          <a:p>
            <a:endParaRPr lang="en-US" dirty="0"/>
          </a:p>
          <a:p>
            <a:r>
              <a:rPr lang="en-US" dirty="0"/>
              <a:t>As you can see, this too a lot of manual effort from a team of 4 annotators. </a:t>
            </a:r>
          </a:p>
          <a:p>
            <a:endParaRPr lang="en-US" dirty="0"/>
          </a:p>
          <a:p>
            <a:r>
              <a:rPr lang="en-US" dirty="0"/>
              <a:t>The result is a powerful dataset. Annotation at this scale enables interesting analysis  of the current state of content moderation. Which brings me to the analysis part of our contribution</a:t>
            </a:r>
          </a:p>
        </p:txBody>
      </p:sp>
      <p:sp>
        <p:nvSpPr>
          <p:cNvPr id="4" name="Slide Number Placeholder 3"/>
          <p:cNvSpPr>
            <a:spLocks noGrp="1"/>
          </p:cNvSpPr>
          <p:nvPr>
            <p:ph type="sldNum" sz="quarter" idx="5"/>
          </p:nvPr>
        </p:nvSpPr>
        <p:spPr/>
        <p:txBody>
          <a:bodyPr/>
          <a:lstStyle/>
          <a:p>
            <a:fld id="{7DFF9EB0-4113-4A24-B355-60FE0E207531}" type="slidenum">
              <a:rPr lang="en-US" smtClean="0"/>
              <a:t>13</a:t>
            </a:fld>
            <a:endParaRPr lang="en-US"/>
          </a:p>
        </p:txBody>
      </p:sp>
    </p:spTree>
    <p:extLst>
      <p:ext uri="{BB962C8B-B14F-4D97-AF65-F5344CB8AC3E}">
        <p14:creationId xmlns:p14="http://schemas.microsoft.com/office/powerpoint/2010/main" val="30440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will show a select few of the questions we were able to answer through analysis of the dataset</a:t>
            </a:r>
          </a:p>
          <a:p>
            <a:endParaRPr lang="en-US" dirty="0"/>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14</a:t>
            </a:fld>
            <a:endParaRPr lang="en-US"/>
          </a:p>
        </p:txBody>
      </p:sp>
    </p:spTree>
    <p:extLst>
      <p:ext uri="{BB962C8B-B14F-4D97-AF65-F5344CB8AC3E}">
        <p14:creationId xmlns:p14="http://schemas.microsoft.com/office/powerpoint/2010/main" val="1385296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Why did platforms say they moderated content. We thought of this as the platforms providing justification for their stated policies. </a:t>
            </a:r>
          </a:p>
          <a:p>
            <a:endParaRPr lang="en-US" dirty="0"/>
          </a:p>
          <a:p>
            <a:r>
              <a:rPr lang="en-US" dirty="0"/>
              <a:t>The results match expectations, Copyright Infringement policies cite legal justifications. </a:t>
            </a:r>
          </a:p>
          <a:p>
            <a:r>
              <a:rPr lang="en-US" dirty="0"/>
              <a:t>In other areas, where laws are less present, platforms look to upholding standards and values</a:t>
            </a:r>
          </a:p>
        </p:txBody>
      </p:sp>
      <p:sp>
        <p:nvSpPr>
          <p:cNvPr id="4" name="Slide Number Placeholder 3"/>
          <p:cNvSpPr>
            <a:spLocks noGrp="1"/>
          </p:cNvSpPr>
          <p:nvPr>
            <p:ph type="sldNum" sz="quarter" idx="5"/>
          </p:nvPr>
        </p:nvSpPr>
        <p:spPr/>
        <p:txBody>
          <a:bodyPr/>
          <a:lstStyle/>
          <a:p>
            <a:fld id="{7DFF9EB0-4113-4A24-B355-60FE0E207531}" type="slidenum">
              <a:rPr lang="en-US" smtClean="0"/>
              <a:t>15</a:t>
            </a:fld>
            <a:endParaRPr lang="en-US"/>
          </a:p>
        </p:txBody>
      </p:sp>
    </p:spTree>
    <p:extLst>
      <p:ext uri="{BB962C8B-B14F-4D97-AF65-F5344CB8AC3E}">
        <p14:creationId xmlns:p14="http://schemas.microsoft.com/office/powerpoint/2010/main" val="2914540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after content is flagged for potential moderation, when to platforms take a deeper look?</a:t>
            </a:r>
          </a:p>
          <a:p>
            <a:endParaRPr lang="en-US" dirty="0"/>
          </a:p>
          <a:p>
            <a:r>
              <a:rPr lang="en-US" dirty="0"/>
              <a:t>For copyright, platforms play a small role in simply making sure requests meet the requirements, but as shown in this excerpt from </a:t>
            </a:r>
            <a:r>
              <a:rPr lang="en-US" dirty="0" err="1"/>
              <a:t>github’s</a:t>
            </a:r>
            <a:r>
              <a:rPr lang="en-US" dirty="0"/>
              <a:t> policy, the tough decisions are reserved for the other parties involved. </a:t>
            </a:r>
          </a:p>
          <a:p>
            <a:endParaRPr lang="en-US" dirty="0"/>
          </a:p>
          <a:p>
            <a:r>
              <a:rPr lang="en-US" dirty="0"/>
              <a:t>As for harmful speech and misinformation, intent and context are often necessary for making the right call, and this investigation is typically done so by the platform. </a:t>
            </a:r>
          </a:p>
          <a:p>
            <a:endParaRPr lang="en-US" dirty="0"/>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16</a:t>
            </a:fld>
            <a:endParaRPr lang="en-US"/>
          </a:p>
        </p:txBody>
      </p:sp>
    </p:spTree>
    <p:extLst>
      <p:ext uri="{BB962C8B-B14F-4D97-AF65-F5344CB8AC3E}">
        <p14:creationId xmlns:p14="http://schemas.microsoft.com/office/powerpoint/2010/main" val="3279157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 instances of content moderation may be inconsistent with a platform’s stated policies [43] and/or user expectations, leading users to seek rollback of moderation. </a:t>
            </a:r>
          </a:p>
          <a:p>
            <a:r>
              <a:rPr lang="en-US" dirty="0"/>
              <a:t>We looked to see when this was possible. </a:t>
            </a:r>
          </a:p>
          <a:p>
            <a:endParaRPr lang="en-US" dirty="0"/>
          </a:p>
          <a:p>
            <a:r>
              <a:rPr lang="en-US" dirty="0"/>
              <a:t>Most instances of appealing </a:t>
            </a:r>
            <a:r>
              <a:rPr lang="en-US" dirty="0" err="1"/>
              <a:t>policeis</a:t>
            </a:r>
            <a:r>
              <a:rPr lang="en-US" dirty="0"/>
              <a:t> were fore copyright infringement. And as you can see the </a:t>
            </a:r>
            <a:r>
              <a:rPr lang="en-US" dirty="0" err="1"/>
              <a:t>dmca</a:t>
            </a:r>
            <a:r>
              <a:rPr lang="en-US" dirty="0"/>
              <a:t> provides specific forms that users can submit to contest moderation. </a:t>
            </a:r>
          </a:p>
          <a:p>
            <a:endParaRPr lang="en-US" dirty="0"/>
          </a:p>
          <a:p>
            <a:r>
              <a:rPr lang="en-US" dirty="0"/>
              <a:t>But when it comes to </a:t>
            </a:r>
            <a:r>
              <a:rPr lang="en-US" dirty="0" err="1"/>
              <a:t>hatespeech</a:t>
            </a:r>
            <a:r>
              <a:rPr lang="en-US" dirty="0"/>
              <a:t> and misinformation, there is little users can concretely do . As you can see with this quote from fandom. &gt;&gt;</a:t>
            </a:r>
          </a:p>
          <a:p>
            <a:r>
              <a:rPr lang="en-US" dirty="0"/>
              <a:t>This imbalance suggests that more work may need to be done to help users know what actions they can take if they feel their content has been unfairly moderated as harmful or misleading</a:t>
            </a:r>
          </a:p>
        </p:txBody>
      </p:sp>
      <p:sp>
        <p:nvSpPr>
          <p:cNvPr id="4" name="Slide Number Placeholder 3"/>
          <p:cNvSpPr>
            <a:spLocks noGrp="1"/>
          </p:cNvSpPr>
          <p:nvPr>
            <p:ph type="sldNum" sz="quarter" idx="5"/>
          </p:nvPr>
        </p:nvSpPr>
        <p:spPr/>
        <p:txBody>
          <a:bodyPr/>
          <a:lstStyle/>
          <a:p>
            <a:fld id="{7DFF9EB0-4113-4A24-B355-60FE0E207531}" type="slidenum">
              <a:rPr lang="en-US" smtClean="0"/>
              <a:t>17</a:t>
            </a:fld>
            <a:endParaRPr lang="en-US"/>
          </a:p>
        </p:txBody>
      </p:sp>
    </p:spTree>
    <p:extLst>
      <p:ext uri="{BB962C8B-B14F-4D97-AF65-F5344CB8AC3E}">
        <p14:creationId xmlns:p14="http://schemas.microsoft.com/office/powerpoint/2010/main" val="3651022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the components of our annotation scheme altogether</a:t>
            </a:r>
          </a:p>
          <a:p>
            <a:endParaRPr lang="en-US" dirty="0"/>
          </a:p>
          <a:p>
            <a:r>
              <a:rPr lang="en-US" dirty="0"/>
              <a:t>We consider a platforms policies complete if it includes proper explanation of Moderation Criteria, </a:t>
            </a:r>
            <a:r>
              <a:rPr lang="en-US" dirty="0" err="1"/>
              <a:t>Policiy</a:t>
            </a:r>
            <a:r>
              <a:rPr lang="en-US" dirty="0"/>
              <a:t> </a:t>
            </a:r>
            <a:r>
              <a:rPr lang="en-US" dirty="0" err="1"/>
              <a:t>Jusification</a:t>
            </a:r>
            <a:r>
              <a:rPr lang="en-US" dirty="0"/>
              <a:t>, …</a:t>
            </a:r>
          </a:p>
        </p:txBody>
      </p:sp>
      <p:sp>
        <p:nvSpPr>
          <p:cNvPr id="4" name="Slide Number Placeholder 3"/>
          <p:cNvSpPr>
            <a:spLocks noGrp="1"/>
          </p:cNvSpPr>
          <p:nvPr>
            <p:ph type="sldNum" sz="quarter" idx="5"/>
          </p:nvPr>
        </p:nvSpPr>
        <p:spPr/>
        <p:txBody>
          <a:bodyPr/>
          <a:lstStyle/>
          <a:p>
            <a:fld id="{7DFF9EB0-4113-4A24-B355-60FE0E207531}" type="slidenum">
              <a:rPr lang="en-US" smtClean="0"/>
              <a:t>18</a:t>
            </a:fld>
            <a:endParaRPr lang="en-US"/>
          </a:p>
        </p:txBody>
      </p:sp>
    </p:spTree>
    <p:extLst>
      <p:ext uri="{BB962C8B-B14F-4D97-AF65-F5344CB8AC3E}">
        <p14:creationId xmlns:p14="http://schemas.microsoft.com/office/powerpoint/2010/main" val="50190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7DFF9EB0-4113-4A24-B355-60FE0E207531}" type="slidenum">
              <a:rPr lang="en-US" smtClean="0"/>
              <a:t>19</a:t>
            </a:fld>
            <a:endParaRPr lang="en-US"/>
          </a:p>
        </p:txBody>
      </p:sp>
    </p:spTree>
    <p:extLst>
      <p:ext uri="{BB962C8B-B14F-4D97-AF65-F5344CB8AC3E}">
        <p14:creationId xmlns:p14="http://schemas.microsoft.com/office/powerpoint/2010/main" val="32355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Titled “” </a:t>
            </a:r>
            <a:r>
              <a:rPr lang="en-US" sz="1200" dirty="0"/>
              <a:t>Community Guidelines Make this the Best Party on the Internet”: </a:t>
            </a:r>
            <a:r>
              <a:rPr lang="en-US" dirty="0"/>
              <a:t>An In-Depth Study of Online Platforms’ Content Moderation Policies</a:t>
            </a:r>
          </a:p>
          <a:p>
            <a:endParaRPr lang="en-US" dirty="0"/>
          </a:p>
          <a:p>
            <a:r>
              <a:rPr lang="en-US" dirty="0"/>
              <a:t>This was conducted by an ensemble of researchers from the university of Chicago</a:t>
            </a:r>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2</a:t>
            </a:fld>
            <a:endParaRPr lang="en-US"/>
          </a:p>
        </p:txBody>
      </p:sp>
    </p:spTree>
    <p:extLst>
      <p:ext uri="{BB962C8B-B14F-4D97-AF65-F5344CB8AC3E}">
        <p14:creationId xmlns:p14="http://schemas.microsoft.com/office/powerpoint/2010/main" val="1361344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Arial" panose="020B0604020202020204" pitchFamily="34" charset="0"/>
              </a:rPr>
              <a:t>This work has a number of implications for the different stakeholders involved.</a:t>
            </a:r>
          </a:p>
          <a:p>
            <a:endParaRPr lang="en-US" dirty="0">
              <a:effectLst/>
              <a:latin typeface="Arial" panose="020B0604020202020204" pitchFamily="34" charset="0"/>
            </a:endParaRPr>
          </a:p>
          <a:p>
            <a:r>
              <a:rPr lang="en-US" dirty="0">
                <a:effectLst/>
                <a:latin typeface="Arial" panose="020B0604020202020204" pitchFamily="34" charset="0"/>
              </a:rPr>
              <a:t>First, for regulators:</a:t>
            </a:r>
          </a:p>
          <a:p>
            <a:r>
              <a:rPr lang="en-US" dirty="0">
                <a:effectLst/>
                <a:latin typeface="Arial" panose="020B0604020202020204" pitchFamily="34" charset="0"/>
              </a:rPr>
              <a:t>There is a difficulty in locating policy text, let alone interpreting it. This points to a need for dialogue between platforms and regulators to agree upon standardization around content moderation policy. </a:t>
            </a:r>
          </a:p>
          <a:p>
            <a:r>
              <a:rPr lang="en-US" dirty="0">
                <a:effectLst/>
                <a:latin typeface="Arial" panose="020B0604020202020204" pitchFamily="34" charset="0"/>
              </a:rPr>
              <a:t>Standard locations for policies, as well as (possibly even machine-readable) policies, could make it easier for regulators to check that stated policies comply with the laws of a particular region. In its current state, its difficult to know if platforms are following their own policy or laws (where the do exist).</a:t>
            </a:r>
          </a:p>
          <a:p>
            <a:endParaRPr lang="en-US" dirty="0">
              <a:effectLst/>
              <a:latin typeface="Arial" panose="020B0604020202020204" pitchFamily="34" charset="0"/>
            </a:endParaRPr>
          </a:p>
          <a:p>
            <a:r>
              <a:rPr lang="en-US" dirty="0">
                <a:effectLst/>
                <a:latin typeface="Arial" panose="020B0604020202020204" pitchFamily="34" charset="0"/>
              </a:rPr>
              <a:t>As for platforms, this is the first such dataset of policy text from an array of different platforms.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Our work might help platforms analyze their own policies in the context of the wider industry.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Finally, for researchers there are a number of possible takeaways and possible extensions.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Our pipeline and scraper could be used to expand our dataset for additional types of platforms, such as news sites around the world, or reconfigured to focus on additional content moderation topics like.  </a:t>
            </a:r>
            <a:r>
              <a:rPr lang="en-US" b="0" dirty="0">
                <a:effectLst/>
                <a:latin typeface="Arial" panose="020B0604020202020204" pitchFamily="34" charset="0"/>
              </a:rPr>
              <a:t>“ how do </a:t>
            </a:r>
            <a:r>
              <a:rPr lang="en-US" b="0" dirty="0" err="1">
                <a:effectLst/>
                <a:latin typeface="Arial" panose="020B0604020202020204" pitchFamily="34" charset="0"/>
              </a:rPr>
              <a:t>plaforms</a:t>
            </a:r>
            <a:r>
              <a:rPr lang="en-US" b="0" dirty="0">
                <a:effectLst/>
                <a:latin typeface="Arial" panose="020B0604020202020204" pitchFamily="34" charset="0"/>
              </a:rPr>
              <a:t> regulate AI generated content “ ? </a:t>
            </a:r>
          </a:p>
          <a:p>
            <a:r>
              <a:rPr lang="en-US" b="0" dirty="0">
                <a:effectLst/>
                <a:latin typeface="Arial" panose="020B0604020202020204" pitchFamily="34" charset="0"/>
              </a:rPr>
              <a:t>B. Our current</a:t>
            </a:r>
          </a:p>
          <a:p>
            <a:r>
              <a:rPr lang="en-US" b="0" dirty="0">
                <a:effectLst/>
                <a:latin typeface="Arial" panose="020B0604020202020204" pitchFamily="34" charset="0"/>
              </a:rPr>
              <a:t>findings provide a comprehensive high-level overview of why,</a:t>
            </a:r>
          </a:p>
          <a:p>
            <a:r>
              <a:rPr lang="en-US" b="0" dirty="0">
                <a:effectLst/>
                <a:latin typeface="Arial" panose="020B0604020202020204" pitchFamily="34" charset="0"/>
              </a:rPr>
              <a:t>when, and how platforms moderate, but additional insights could  be</a:t>
            </a:r>
          </a:p>
          <a:p>
            <a:r>
              <a:rPr lang="en-US" b="0" dirty="0">
                <a:effectLst/>
                <a:latin typeface="Arial" panose="020B0604020202020204" pitchFamily="34" charset="0"/>
              </a:rPr>
              <a:t>extracted from the dataset </a:t>
            </a:r>
            <a:r>
              <a:rPr lang="en-US" b="0" dirty="0" err="1">
                <a:effectLst/>
                <a:latin typeface="Arial" panose="020B0604020202020204" pitchFamily="34" charset="0"/>
              </a:rPr>
              <a:t>aswell</a:t>
            </a:r>
            <a:r>
              <a:rPr lang="en-US" b="0" dirty="0">
                <a:effectLst/>
                <a:latin typeface="Arial" panose="020B0604020202020204" pitchFamily="34" charset="0"/>
              </a:rPr>
              <a:t>. For instance, future studies could further</a:t>
            </a:r>
          </a:p>
          <a:p>
            <a:r>
              <a:rPr lang="en-US" b="0" dirty="0">
                <a:effectLst/>
                <a:latin typeface="Arial" panose="020B0604020202020204" pitchFamily="34" charset="0"/>
              </a:rPr>
              <a:t>contrast moderation policies for different types of users. Think about nytimes.com, they have policies specifically for</a:t>
            </a:r>
          </a:p>
          <a:p>
            <a:r>
              <a:rPr lang="en-US" b="0" dirty="0">
                <a:effectLst/>
                <a:latin typeface="Arial" panose="020B0604020202020204" pitchFamily="34" charset="0"/>
              </a:rPr>
              <a:t>journalists, advertisers, in addition to regular users, all of whom use the platform in different ways, and are governed in unique ways</a:t>
            </a:r>
          </a:p>
          <a:p>
            <a:r>
              <a:rPr lang="en-US" b="0" dirty="0">
                <a:effectLst/>
                <a:latin typeface="Arial" panose="020B0604020202020204" pitchFamily="34" charset="0"/>
              </a:rPr>
              <a:t>C. Or maybe, there are some ways to explore annotation improvement. It is unfortunate that so much manual work has to be done in order to do an overdue study like this one.  LLMs seem to be the current likely candidates for these types of studies.</a:t>
            </a:r>
            <a:endParaRPr lang="en-US" b="0" dirty="0"/>
          </a:p>
        </p:txBody>
      </p:sp>
      <p:sp>
        <p:nvSpPr>
          <p:cNvPr id="4" name="Slide Number Placeholder 3"/>
          <p:cNvSpPr>
            <a:spLocks noGrp="1"/>
          </p:cNvSpPr>
          <p:nvPr>
            <p:ph type="sldNum" sz="quarter" idx="5"/>
          </p:nvPr>
        </p:nvSpPr>
        <p:spPr/>
        <p:txBody>
          <a:bodyPr/>
          <a:lstStyle/>
          <a:p>
            <a:fld id="{7DFF9EB0-4113-4A24-B355-60FE0E207531}" type="slidenum">
              <a:rPr lang="en-US" smtClean="0"/>
              <a:t>20</a:t>
            </a:fld>
            <a:endParaRPr lang="en-US"/>
          </a:p>
        </p:txBody>
      </p:sp>
    </p:spTree>
    <p:extLst>
      <p:ext uri="{BB962C8B-B14F-4D97-AF65-F5344CB8AC3E}">
        <p14:creationId xmlns:p14="http://schemas.microsoft.com/office/powerpoint/2010/main" val="3239023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note, Our  dataset is public</a:t>
            </a:r>
          </a:p>
          <a:p>
            <a:endParaRPr lang="en-US" dirty="0"/>
          </a:p>
          <a:p>
            <a:r>
              <a:rPr lang="en-US" dirty="0"/>
              <a:t>We tried to…</a:t>
            </a:r>
          </a:p>
          <a:p>
            <a:endParaRPr lang="en-US" dirty="0"/>
          </a:p>
          <a:p>
            <a:r>
              <a:rPr lang="en-US" dirty="0"/>
              <a:t>You could…</a:t>
            </a:r>
          </a:p>
          <a:p>
            <a:endParaRPr lang="en-US" dirty="0"/>
          </a:p>
          <a:p>
            <a:r>
              <a:rPr lang="en-US" dirty="0"/>
              <a:t>In this study we looked at what platforms report they do</a:t>
            </a:r>
          </a:p>
          <a:p>
            <a:r>
              <a:rPr lang="en-US" dirty="0"/>
              <a:t>And the next steps are to see if they actually do it </a:t>
            </a:r>
          </a:p>
        </p:txBody>
      </p:sp>
      <p:sp>
        <p:nvSpPr>
          <p:cNvPr id="4" name="Slide Number Placeholder 3"/>
          <p:cNvSpPr>
            <a:spLocks noGrp="1"/>
          </p:cNvSpPr>
          <p:nvPr>
            <p:ph type="sldNum" sz="quarter" idx="5"/>
          </p:nvPr>
        </p:nvSpPr>
        <p:spPr/>
        <p:txBody>
          <a:bodyPr/>
          <a:lstStyle/>
          <a:p>
            <a:fld id="{7DFF9EB0-4113-4A24-B355-60FE0E207531}" type="slidenum">
              <a:rPr lang="en-US" smtClean="0"/>
              <a:t>21</a:t>
            </a:fld>
            <a:endParaRPr lang="en-US"/>
          </a:p>
        </p:txBody>
      </p:sp>
    </p:spTree>
    <p:extLst>
      <p:ext uri="{BB962C8B-B14F-4D97-AF65-F5344CB8AC3E}">
        <p14:creationId xmlns:p14="http://schemas.microsoft.com/office/powerpoint/2010/main" val="171283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a:t>
            </a:r>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22</a:t>
            </a:fld>
            <a:endParaRPr lang="en-US"/>
          </a:p>
        </p:txBody>
      </p:sp>
    </p:spTree>
    <p:extLst>
      <p:ext uri="{BB962C8B-B14F-4D97-AF65-F5344CB8AC3E}">
        <p14:creationId xmlns:p14="http://schemas.microsoft.com/office/powerpoint/2010/main" val="193145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wohoo</a:t>
            </a:r>
            <a:r>
              <a:rPr lang="en-US" dirty="0"/>
              <a:t>! Free speech! The internet solves all our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step this up a little</a:t>
            </a:r>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23</a:t>
            </a:fld>
            <a:endParaRPr lang="en-US"/>
          </a:p>
        </p:txBody>
      </p:sp>
    </p:spTree>
    <p:extLst>
      <p:ext uri="{BB962C8B-B14F-4D97-AF65-F5344CB8AC3E}">
        <p14:creationId xmlns:p14="http://schemas.microsoft.com/office/powerpoint/2010/main" val="2157603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periphery laws in this space</a:t>
            </a:r>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25</a:t>
            </a:fld>
            <a:endParaRPr lang="en-US"/>
          </a:p>
        </p:txBody>
      </p:sp>
    </p:spTree>
    <p:extLst>
      <p:ext uri="{BB962C8B-B14F-4D97-AF65-F5344CB8AC3E}">
        <p14:creationId xmlns:p14="http://schemas.microsoft.com/office/powerpoint/2010/main" val="270210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we know there are other topics, like CSAM and GORE , etc. but we wanted to focus on three relatively siloed areas that are each rooted in different levels of legal structures and have reached public attention at different recencies. </a:t>
            </a:r>
          </a:p>
        </p:txBody>
      </p:sp>
      <p:sp>
        <p:nvSpPr>
          <p:cNvPr id="4" name="Slide Number Placeholder 3"/>
          <p:cNvSpPr>
            <a:spLocks noGrp="1"/>
          </p:cNvSpPr>
          <p:nvPr>
            <p:ph type="sldNum" sz="quarter" idx="5"/>
          </p:nvPr>
        </p:nvSpPr>
        <p:spPr/>
        <p:txBody>
          <a:bodyPr/>
          <a:lstStyle/>
          <a:p>
            <a:fld id="{7DFF9EB0-4113-4A24-B355-60FE0E207531}" type="slidenum">
              <a:rPr lang="en-US" smtClean="0"/>
              <a:t>26</a:t>
            </a:fld>
            <a:endParaRPr lang="en-US"/>
          </a:p>
        </p:txBody>
      </p:sp>
    </p:spTree>
    <p:extLst>
      <p:ext uri="{BB962C8B-B14F-4D97-AF65-F5344CB8AC3E}">
        <p14:creationId xmlns:p14="http://schemas.microsoft.com/office/powerpoint/2010/main" val="469109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place </a:t>
            </a:r>
            <a:r>
              <a:rPr lang="en-US" dirty="0" err="1"/>
              <a:t>ish</a:t>
            </a:r>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27</a:t>
            </a:fld>
            <a:endParaRPr lang="en-US"/>
          </a:p>
        </p:txBody>
      </p:sp>
    </p:spTree>
    <p:extLst>
      <p:ext uri="{BB962C8B-B14F-4D97-AF65-F5344CB8AC3E}">
        <p14:creationId xmlns:p14="http://schemas.microsoft.com/office/powerpoint/2010/main" val="1952686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28</a:t>
            </a:fld>
            <a:endParaRPr lang="en-US"/>
          </a:p>
        </p:txBody>
      </p:sp>
    </p:spTree>
    <p:extLst>
      <p:ext uri="{BB962C8B-B14F-4D97-AF65-F5344CB8AC3E}">
        <p14:creationId xmlns:p14="http://schemas.microsoft.com/office/powerpoint/2010/main" val="2267441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29</a:t>
            </a:fld>
            <a:endParaRPr lang="en-US"/>
          </a:p>
        </p:txBody>
      </p:sp>
    </p:spTree>
    <p:extLst>
      <p:ext uri="{BB962C8B-B14F-4D97-AF65-F5344CB8AC3E}">
        <p14:creationId xmlns:p14="http://schemas.microsoft.com/office/powerpoint/2010/main" val="1437640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30</a:t>
            </a:fld>
            <a:endParaRPr lang="en-US"/>
          </a:p>
        </p:txBody>
      </p:sp>
    </p:spTree>
    <p:extLst>
      <p:ext uri="{BB962C8B-B14F-4D97-AF65-F5344CB8AC3E}">
        <p14:creationId xmlns:p14="http://schemas.microsoft.com/office/powerpoint/2010/main" val="130118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internet is far from its age of plaintext messaging.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Online content takes many forms and operates at increasingly scales</a:t>
            </a:r>
          </a:p>
          <a:p>
            <a:endParaRPr lang="en-US" dirty="0"/>
          </a:p>
          <a:p>
            <a:r>
              <a:rPr lang="en-US" dirty="0"/>
              <a:t>For example, this screen capture of twitch shows a mix of media types with hierarchies of users, nested levels of video content, and several languages present. </a:t>
            </a:r>
          </a:p>
          <a:p>
            <a:endParaRPr lang="en-US" dirty="0"/>
          </a:p>
          <a:p>
            <a:r>
              <a:rPr lang="en-US" dirty="0"/>
              <a:t>This is accompanied by increases in users and time spent interacting with user generated online content. </a:t>
            </a:r>
          </a:p>
          <a:p>
            <a:endParaRPr lang="en-US" dirty="0"/>
          </a:p>
          <a:p>
            <a:r>
              <a:rPr lang="en-US" dirty="0"/>
              <a:t>So </a:t>
            </a:r>
            <a:r>
              <a:rPr lang="en-US" dirty="0" err="1"/>
              <a:t>theres</a:t>
            </a:r>
            <a:r>
              <a:rPr lang="en-US" dirty="0"/>
              <a:t> lots of content out there, and its complex. So Who is going to moderate all it?</a:t>
            </a:r>
          </a:p>
        </p:txBody>
      </p:sp>
      <p:sp>
        <p:nvSpPr>
          <p:cNvPr id="4" name="Slide Number Placeholder 3"/>
          <p:cNvSpPr>
            <a:spLocks noGrp="1"/>
          </p:cNvSpPr>
          <p:nvPr>
            <p:ph type="sldNum" sz="quarter" idx="5"/>
          </p:nvPr>
        </p:nvSpPr>
        <p:spPr/>
        <p:txBody>
          <a:bodyPr/>
          <a:lstStyle/>
          <a:p>
            <a:fld id="{7DFF9EB0-4113-4A24-B355-60FE0E207531}" type="slidenum">
              <a:rPr lang="en-US" smtClean="0"/>
              <a:t>3</a:t>
            </a:fld>
            <a:endParaRPr lang="en-US"/>
          </a:p>
        </p:txBody>
      </p:sp>
    </p:spTree>
    <p:extLst>
      <p:ext uri="{BB962C8B-B14F-4D97-AF65-F5344CB8AC3E}">
        <p14:creationId xmlns:p14="http://schemas.microsoft.com/office/powerpoint/2010/main" val="256604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goal: cast a wide net </a:t>
            </a:r>
          </a:p>
        </p:txBody>
      </p:sp>
      <p:sp>
        <p:nvSpPr>
          <p:cNvPr id="4" name="Slide Number Placeholder 3"/>
          <p:cNvSpPr>
            <a:spLocks noGrp="1"/>
          </p:cNvSpPr>
          <p:nvPr>
            <p:ph type="sldNum" sz="quarter" idx="5"/>
          </p:nvPr>
        </p:nvSpPr>
        <p:spPr/>
        <p:txBody>
          <a:bodyPr/>
          <a:lstStyle/>
          <a:p>
            <a:fld id="{7DFF9EB0-4113-4A24-B355-60FE0E207531}" type="slidenum">
              <a:rPr lang="en-US" smtClean="0"/>
              <a:t>32</a:t>
            </a:fld>
            <a:endParaRPr lang="en-US"/>
          </a:p>
        </p:txBody>
      </p:sp>
    </p:spTree>
    <p:extLst>
      <p:ext uri="{BB962C8B-B14F-4D97-AF65-F5344CB8AC3E}">
        <p14:creationId xmlns:p14="http://schemas.microsoft.com/office/powerpoint/2010/main" val="2616292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pain points </a:t>
            </a:r>
          </a:p>
          <a:p>
            <a:r>
              <a:rPr lang="en-US" dirty="0"/>
              <a:t>Not perfect but best we found (especially for free)</a:t>
            </a:r>
          </a:p>
          <a:p>
            <a:endParaRPr lang="en-US" dirty="0"/>
          </a:p>
          <a:p>
            <a:r>
              <a:rPr lang="en-US" dirty="0"/>
              <a:t>Even so, we did end up having to manually scrape about 100 pages . So it worked 99% of the time. </a:t>
            </a:r>
          </a:p>
          <a:p>
            <a:endParaRPr lang="en-US" dirty="0"/>
          </a:p>
          <a:p>
            <a:r>
              <a:rPr lang="en-US" dirty="0"/>
              <a:t>Our keyword approach casted a wide net, especially when capturing footers, and menu options. But we didn’t want to miss anything, so we let this go until the annotation stage. </a:t>
            </a:r>
          </a:p>
        </p:txBody>
      </p:sp>
      <p:sp>
        <p:nvSpPr>
          <p:cNvPr id="4" name="Slide Number Placeholder 3"/>
          <p:cNvSpPr>
            <a:spLocks noGrp="1"/>
          </p:cNvSpPr>
          <p:nvPr>
            <p:ph type="sldNum" sz="quarter" idx="5"/>
          </p:nvPr>
        </p:nvSpPr>
        <p:spPr/>
        <p:txBody>
          <a:bodyPr/>
          <a:lstStyle/>
          <a:p>
            <a:fld id="{7DFF9EB0-4113-4A24-B355-60FE0E207531}" type="slidenum">
              <a:rPr lang="en-US" smtClean="0"/>
              <a:t>33</a:t>
            </a:fld>
            <a:endParaRPr lang="en-US"/>
          </a:p>
        </p:txBody>
      </p:sp>
    </p:spTree>
    <p:extLst>
      <p:ext uri="{BB962C8B-B14F-4D97-AF65-F5344CB8AC3E}">
        <p14:creationId xmlns:p14="http://schemas.microsoft.com/office/powerpoint/2010/main" val="1600350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 quick. To check back where we are. …. </a:t>
            </a:r>
          </a:p>
          <a:p>
            <a:endParaRPr lang="en-US" dirty="0"/>
          </a:p>
          <a:p>
            <a:endParaRPr lang="en-US" dirty="0"/>
          </a:p>
          <a:p>
            <a:r>
              <a:rPr lang="en-US" dirty="0"/>
              <a:t>The dataset allowed us to make discoveries about content moderation policies . </a:t>
            </a:r>
          </a:p>
        </p:txBody>
      </p:sp>
      <p:sp>
        <p:nvSpPr>
          <p:cNvPr id="4" name="Slide Number Placeholder 3"/>
          <p:cNvSpPr>
            <a:spLocks noGrp="1"/>
          </p:cNvSpPr>
          <p:nvPr>
            <p:ph type="sldNum" sz="quarter" idx="5"/>
          </p:nvPr>
        </p:nvSpPr>
        <p:spPr/>
        <p:txBody>
          <a:bodyPr/>
          <a:lstStyle/>
          <a:p>
            <a:fld id="{7DFF9EB0-4113-4A24-B355-60FE0E207531}" type="slidenum">
              <a:rPr lang="en-US" smtClean="0"/>
              <a:t>34</a:t>
            </a:fld>
            <a:endParaRPr lang="en-US"/>
          </a:p>
        </p:txBody>
      </p:sp>
    </p:spTree>
    <p:extLst>
      <p:ext uri="{BB962C8B-B14F-4D97-AF65-F5344CB8AC3E}">
        <p14:creationId xmlns:p14="http://schemas.microsoft.com/office/powerpoint/2010/main" val="1017900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35</a:t>
            </a:fld>
            <a:endParaRPr lang="en-US"/>
          </a:p>
        </p:txBody>
      </p:sp>
    </p:spTree>
    <p:extLst>
      <p:ext uri="{BB962C8B-B14F-4D97-AF65-F5344CB8AC3E}">
        <p14:creationId xmlns:p14="http://schemas.microsoft.com/office/powerpoint/2010/main" val="1543609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deeply rooted in our core motivation. The results match expectations, legal Topics cite legal justifications. </a:t>
            </a:r>
          </a:p>
          <a:p>
            <a:r>
              <a:rPr lang="en-US" dirty="0"/>
              <a:t>Where laws are lacking, platforms look to upholding standards and values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NUMBERS DONT MATCH PAPER</a:t>
            </a:r>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36</a:t>
            </a:fld>
            <a:endParaRPr lang="en-US"/>
          </a:p>
        </p:txBody>
      </p:sp>
    </p:spTree>
    <p:extLst>
      <p:ext uri="{BB962C8B-B14F-4D97-AF65-F5344CB8AC3E}">
        <p14:creationId xmlns:p14="http://schemas.microsoft.com/office/powerpoint/2010/main" val="2670867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looking at investigation…</a:t>
            </a:r>
          </a:p>
        </p:txBody>
      </p:sp>
      <p:sp>
        <p:nvSpPr>
          <p:cNvPr id="4" name="Slide Number Placeholder 3"/>
          <p:cNvSpPr>
            <a:spLocks noGrp="1"/>
          </p:cNvSpPr>
          <p:nvPr>
            <p:ph type="sldNum" sz="quarter" idx="5"/>
          </p:nvPr>
        </p:nvSpPr>
        <p:spPr/>
        <p:txBody>
          <a:bodyPr/>
          <a:lstStyle/>
          <a:p>
            <a:fld id="{7DFF9EB0-4113-4A24-B355-60FE0E207531}" type="slidenum">
              <a:rPr lang="en-US" smtClean="0"/>
              <a:t>37</a:t>
            </a:fld>
            <a:endParaRPr lang="en-US"/>
          </a:p>
        </p:txBody>
      </p:sp>
    </p:spTree>
    <p:extLst>
      <p:ext uri="{BB962C8B-B14F-4D97-AF65-F5344CB8AC3E}">
        <p14:creationId xmlns:p14="http://schemas.microsoft.com/office/powerpoint/2010/main" val="2233331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 instances of content moderation may be inconsistent with a platform’s stated policies [43] and user expectations, leading users to seek rollback of moderation. However, we find that there is little users can concretely do unless they </a:t>
            </a:r>
            <a:r>
              <a:rPr lang="en-US" dirty="0" err="1"/>
              <a:t>ortheir</a:t>
            </a:r>
            <a:r>
              <a:rPr lang="en-US" dirty="0"/>
              <a:t> content was targeted on the basis of copyright infringement.</a:t>
            </a:r>
          </a:p>
          <a:p>
            <a:r>
              <a:rPr lang="en-US" dirty="0"/>
              <a:t>This imbalance suggests that more work may need to be done to help users know what actions they can take if they feel their content has been unfairly moderated as harmful or misleading</a:t>
            </a:r>
          </a:p>
        </p:txBody>
      </p:sp>
      <p:sp>
        <p:nvSpPr>
          <p:cNvPr id="4" name="Slide Number Placeholder 3"/>
          <p:cNvSpPr>
            <a:spLocks noGrp="1"/>
          </p:cNvSpPr>
          <p:nvPr>
            <p:ph type="sldNum" sz="quarter" idx="5"/>
          </p:nvPr>
        </p:nvSpPr>
        <p:spPr/>
        <p:txBody>
          <a:bodyPr/>
          <a:lstStyle/>
          <a:p>
            <a:fld id="{7DFF9EB0-4113-4A24-B355-60FE0E207531}" type="slidenum">
              <a:rPr lang="en-US" smtClean="0"/>
              <a:t>38</a:t>
            </a:fld>
            <a:endParaRPr lang="en-US"/>
          </a:p>
        </p:txBody>
      </p:sp>
    </p:spTree>
    <p:extLst>
      <p:ext uri="{BB962C8B-B14F-4D97-AF65-F5344CB8AC3E}">
        <p14:creationId xmlns:p14="http://schemas.microsoft.com/office/powerpoint/2010/main" val="1598697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Platforms need to clearly specify what is likely to get moderated, and what is not, since this provides clarity to users, fostering healthy communities [ 35 ]. However, across all three topics, we found that platforms established what they were likely to moderate using Examples, instead of Definitions.</a:t>
            </a:r>
          </a:p>
        </p:txBody>
      </p:sp>
      <p:sp>
        <p:nvSpPr>
          <p:cNvPr id="4" name="Slide Number Placeholder 3"/>
          <p:cNvSpPr>
            <a:spLocks noGrp="1"/>
          </p:cNvSpPr>
          <p:nvPr>
            <p:ph type="sldNum" sz="quarter" idx="5"/>
          </p:nvPr>
        </p:nvSpPr>
        <p:spPr/>
        <p:txBody>
          <a:bodyPr/>
          <a:lstStyle/>
          <a:p>
            <a:fld id="{7DFF9EB0-4113-4A24-B355-60FE0E207531}" type="slidenum">
              <a:rPr lang="en-US" smtClean="0"/>
              <a:t>39</a:t>
            </a:fld>
            <a:endParaRPr lang="en-US"/>
          </a:p>
        </p:txBody>
      </p:sp>
    </p:spTree>
    <p:extLst>
      <p:ext uri="{BB962C8B-B14F-4D97-AF65-F5344CB8AC3E}">
        <p14:creationId xmlns:p14="http://schemas.microsoft.com/office/powerpoint/2010/main" val="6677233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Worked our way through the process , how about altogether</a:t>
            </a:r>
          </a:p>
        </p:txBody>
      </p:sp>
      <p:sp>
        <p:nvSpPr>
          <p:cNvPr id="4" name="Slide Number Placeholder 3"/>
          <p:cNvSpPr>
            <a:spLocks noGrp="1"/>
          </p:cNvSpPr>
          <p:nvPr>
            <p:ph type="sldNum" sz="quarter" idx="5"/>
          </p:nvPr>
        </p:nvSpPr>
        <p:spPr/>
        <p:txBody>
          <a:bodyPr/>
          <a:lstStyle/>
          <a:p>
            <a:fld id="{7DFF9EB0-4113-4A24-B355-60FE0E207531}" type="slidenum">
              <a:rPr lang="en-US" smtClean="0"/>
              <a:t>40</a:t>
            </a:fld>
            <a:endParaRPr lang="en-US"/>
          </a:p>
        </p:txBody>
      </p:sp>
    </p:spTree>
    <p:extLst>
      <p:ext uri="{BB962C8B-B14F-4D97-AF65-F5344CB8AC3E}">
        <p14:creationId xmlns:p14="http://schemas.microsoft.com/office/powerpoint/2010/main" val="30560187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Contributes to argument about standardizing some of the mess of the internet and also motivates why we had to do what we did in developing our own scraper</a:t>
            </a:r>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41</a:t>
            </a:fld>
            <a:endParaRPr lang="en-US"/>
          </a:p>
        </p:txBody>
      </p:sp>
    </p:spTree>
    <p:extLst>
      <p:ext uri="{BB962C8B-B14F-4D97-AF65-F5344CB8AC3E}">
        <p14:creationId xmlns:p14="http://schemas.microsoft.com/office/powerpoint/2010/main" val="1263618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do ~governments~ define what is and is not allowed online?</a:t>
            </a:r>
          </a:p>
          <a:p>
            <a:endParaRPr lang="en-US" dirty="0"/>
          </a:p>
          <a:p>
            <a:r>
              <a:rPr lang="en-US" dirty="0"/>
              <a:t>Section 230 is often said to be the law that allowed the internet to flourish and grow as it did, by not overly burdening platforms with content they didn’t create but were just hosting. </a:t>
            </a:r>
          </a:p>
          <a:p>
            <a:r>
              <a:rPr lang="en-US" dirty="0"/>
              <a:t>The many tensions at play here have been discussed to a large extent. </a:t>
            </a:r>
          </a:p>
          <a:p>
            <a:endParaRPr lang="en-US" dirty="0"/>
          </a:p>
          <a:p>
            <a:r>
              <a:rPr lang="en-US" dirty="0"/>
              <a:t>And The outcome has been that no major US laws provide “How </a:t>
            </a:r>
            <a:r>
              <a:rPr lang="en-US" dirty="0" err="1"/>
              <a:t>To”s</a:t>
            </a:r>
            <a:r>
              <a:rPr lang="en-US" dirty="0"/>
              <a:t> for platforms to moderated content. </a:t>
            </a:r>
          </a:p>
          <a:p>
            <a:r>
              <a:rPr lang="en-US" dirty="0"/>
              <a:t>Its become a matter of, If a platform acts in good faith to a reasonable extent to remove the worst stuff (such as trafficking and terrorism), then they wont be held liable for everything else on their platform</a:t>
            </a:r>
          </a:p>
          <a:p>
            <a:endParaRPr lang="en-US" dirty="0"/>
          </a:p>
          <a:p>
            <a:r>
              <a:rPr lang="en-US" dirty="0"/>
              <a:t>This is not the only way its done worldwide of course. </a:t>
            </a:r>
          </a:p>
          <a:p>
            <a:r>
              <a:rPr lang="en-US" dirty="0"/>
              <a:t>Just to give one more example for the sake of showing a small piece of the variety in relevant legal  systems</a:t>
            </a:r>
          </a:p>
          <a:p>
            <a:endParaRPr lang="en-US" dirty="0"/>
          </a:p>
          <a:p>
            <a:r>
              <a:rPr lang="en-US" dirty="0"/>
              <a:t>In </a:t>
            </a:r>
            <a:r>
              <a:rPr lang="en-US" dirty="0" err="1"/>
              <a:t>germany</a:t>
            </a:r>
            <a:r>
              <a:rPr lang="en-US" dirty="0"/>
              <a:t>, there is law that specifically obliges platforms to remove illegal content within 24 hours or they will be fined. And they have accompanying laws that outlines what categories of speech fit within the legal and illegal boundaries.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in contrast to the rules for where most of the platforms we study are based, which is in the US, where in many cases the government does not define what is allowed, the platforms do. </a:t>
            </a:r>
          </a:p>
        </p:txBody>
      </p:sp>
      <p:sp>
        <p:nvSpPr>
          <p:cNvPr id="4" name="Slide Number Placeholder 3"/>
          <p:cNvSpPr>
            <a:spLocks noGrp="1"/>
          </p:cNvSpPr>
          <p:nvPr>
            <p:ph type="sldNum" sz="quarter" idx="5"/>
          </p:nvPr>
        </p:nvSpPr>
        <p:spPr/>
        <p:txBody>
          <a:bodyPr/>
          <a:lstStyle/>
          <a:p>
            <a:fld id="{7DFF9EB0-4113-4A24-B355-60FE0E207531}" type="slidenum">
              <a:rPr lang="en-US" smtClean="0"/>
              <a:t>4</a:t>
            </a:fld>
            <a:endParaRPr lang="en-US"/>
          </a:p>
        </p:txBody>
      </p:sp>
    </p:spTree>
    <p:extLst>
      <p:ext uri="{BB962C8B-B14F-4D97-AF65-F5344CB8AC3E}">
        <p14:creationId xmlns:p14="http://schemas.microsoft.com/office/powerpoint/2010/main" val="14058229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42</a:t>
            </a:fld>
            <a:endParaRPr lang="en-US"/>
          </a:p>
        </p:txBody>
      </p:sp>
    </p:spTree>
    <p:extLst>
      <p:ext uri="{BB962C8B-B14F-4D97-AF65-F5344CB8AC3E}">
        <p14:creationId xmlns:p14="http://schemas.microsoft.com/office/powerpoint/2010/main" val="20500691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43</a:t>
            </a:fld>
            <a:endParaRPr lang="en-US"/>
          </a:p>
        </p:txBody>
      </p:sp>
    </p:spTree>
    <p:extLst>
      <p:ext uri="{BB962C8B-B14F-4D97-AF65-F5344CB8AC3E}">
        <p14:creationId xmlns:p14="http://schemas.microsoft.com/office/powerpoint/2010/main" val="3868353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detect and then subsequently act upon content that may need to be moderated, we find platforms in general largely use three methods: automated detection, human moderators, and users flagging content, as summarized by this representative quote:</a:t>
            </a:r>
          </a:p>
          <a:p>
            <a:endParaRPr lang="en-US" dirty="0"/>
          </a:p>
          <a:p>
            <a:endParaRPr lang="en-US" dirty="0"/>
          </a:p>
          <a:p>
            <a:r>
              <a:rPr lang="en-US" dirty="0"/>
              <a:t>NUMBERS DONT MATCH PAPER</a:t>
            </a:r>
          </a:p>
        </p:txBody>
      </p:sp>
      <p:sp>
        <p:nvSpPr>
          <p:cNvPr id="4" name="Slide Number Placeholder 3"/>
          <p:cNvSpPr>
            <a:spLocks noGrp="1"/>
          </p:cNvSpPr>
          <p:nvPr>
            <p:ph type="sldNum" sz="quarter" idx="5"/>
          </p:nvPr>
        </p:nvSpPr>
        <p:spPr/>
        <p:txBody>
          <a:bodyPr/>
          <a:lstStyle/>
          <a:p>
            <a:fld id="{7DFF9EB0-4113-4A24-B355-60FE0E207531}" type="slidenum">
              <a:rPr lang="en-US" smtClean="0"/>
              <a:t>44</a:t>
            </a:fld>
            <a:endParaRPr lang="en-US"/>
          </a:p>
        </p:txBody>
      </p:sp>
    </p:spTree>
    <p:extLst>
      <p:ext uri="{BB962C8B-B14F-4D97-AF65-F5344CB8AC3E}">
        <p14:creationId xmlns:p14="http://schemas.microsoft.com/office/powerpoint/2010/main" val="1095785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 Often rely on users, depending on the topic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NUMBERS DONT MATCH PAPER</a:t>
            </a:r>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45</a:t>
            </a:fld>
            <a:endParaRPr lang="en-US"/>
          </a:p>
        </p:txBody>
      </p:sp>
    </p:spTree>
    <p:extLst>
      <p:ext uri="{BB962C8B-B14F-4D97-AF65-F5344CB8AC3E}">
        <p14:creationId xmlns:p14="http://schemas.microsoft.com/office/powerpoint/2010/main" val="4015633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230 , often attributed as the law that allowed the internet to flourish and grow as it did. By not overly burdening platforms with content they didn’t create but were just hosting. </a:t>
            </a:r>
          </a:p>
          <a:p>
            <a:r>
              <a:rPr lang="en-US" dirty="0"/>
              <a:t>Internet laws seem like they are constantly under attention as of recent.  And There are a lot of tensions at play here.</a:t>
            </a:r>
          </a:p>
          <a:p>
            <a:endParaRPr lang="en-US" dirty="0"/>
          </a:p>
          <a:p>
            <a:r>
              <a:rPr lang="en-US" dirty="0"/>
              <a:t>The outcome has been that no major US laws provide “How </a:t>
            </a:r>
            <a:r>
              <a:rPr lang="en-US" dirty="0" err="1"/>
              <a:t>To”s</a:t>
            </a:r>
            <a:r>
              <a:rPr lang="en-US" dirty="0"/>
              <a:t> for platforms to moderated content. </a:t>
            </a:r>
          </a:p>
          <a:p>
            <a:r>
              <a:rPr lang="en-US" dirty="0"/>
              <a:t>If you act in good faith to a reasonable extent to remove the worst stuff (i.e. trafficking and terrorism), then we wont hold you liable for all the bad stuff</a:t>
            </a:r>
          </a:p>
          <a:p>
            <a:endParaRPr lang="en-US" dirty="0"/>
          </a:p>
          <a:p>
            <a:r>
              <a:rPr lang="en-US" dirty="0"/>
              <a:t>This is contrast to regulation outside the US. For example, in the EU, The DSA is meant to "govern the content moderation practices of social media platforms“ enacted starting in the new year. ( no such comprehensive thing exists for US) </a:t>
            </a:r>
          </a:p>
          <a:p>
            <a:r>
              <a:rPr lang="en-US" dirty="0"/>
              <a:t>Or in </a:t>
            </a:r>
            <a:r>
              <a:rPr lang="en-US" dirty="0" err="1"/>
              <a:t>germany</a:t>
            </a:r>
            <a:r>
              <a:rPr lang="en-US" dirty="0"/>
              <a:t>, there is law that specifically obliges platforms to remove “clearly illegal” content within 24 hours or they will be fined. And Germany also has relevant laws on which makes things like Hate Speech and Holocaust Denial “clearly illegal”.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isn’t the full picture. Austria and France I believe have some analog to the </a:t>
            </a:r>
            <a:r>
              <a:rPr lang="en-US" dirty="0" err="1"/>
              <a:t>german</a:t>
            </a:r>
            <a:r>
              <a:rPr lang="en-US" dirty="0"/>
              <a:t> laws., And the EU DSA interacts with the national laws like  </a:t>
            </a:r>
            <a:r>
              <a:rPr lang="en-US" dirty="0" err="1"/>
              <a:t>NetzDG</a:t>
            </a:r>
            <a:r>
              <a:rPr lang="en-US" dirty="0"/>
              <a:t> of Germany in some complicated ways that I don’t fully understand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are not arguing that specific laws like those in Germany are better, just showing a little bit of variety in legal regimes that do exist, unfortunately just in the western context here. One could spend a lot of time going in depth on the various approaches that governments take in holding (or not) platforms liable for their content.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digress a little, the main point being that in the US, where most of the platforms we study are based, the government does not define what is allowed, the platforms do. </a:t>
            </a:r>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5</a:t>
            </a:fld>
            <a:endParaRPr lang="en-US"/>
          </a:p>
        </p:txBody>
      </p:sp>
    </p:spTree>
    <p:extLst>
      <p:ext uri="{BB962C8B-B14F-4D97-AF65-F5344CB8AC3E}">
        <p14:creationId xmlns:p14="http://schemas.microsoft.com/office/powerpoint/2010/main" val="1797112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a:t>
            </a:r>
          </a:p>
          <a:p>
            <a:endParaRPr lang="en-US" dirty="0"/>
          </a:p>
          <a:p>
            <a:r>
              <a:rPr lang="en-US" dirty="0"/>
              <a:t>Especially true in the US which remains as the main scope for the work</a:t>
            </a:r>
          </a:p>
        </p:txBody>
      </p:sp>
      <p:sp>
        <p:nvSpPr>
          <p:cNvPr id="4" name="Slide Number Placeholder 3"/>
          <p:cNvSpPr>
            <a:spLocks noGrp="1"/>
          </p:cNvSpPr>
          <p:nvPr>
            <p:ph type="sldNum" sz="quarter" idx="5"/>
          </p:nvPr>
        </p:nvSpPr>
        <p:spPr/>
        <p:txBody>
          <a:bodyPr/>
          <a:lstStyle/>
          <a:p>
            <a:fld id="{7DFF9EB0-4113-4A24-B355-60FE0E207531}" type="slidenum">
              <a:rPr lang="en-US" smtClean="0"/>
              <a:t>6</a:t>
            </a:fld>
            <a:endParaRPr lang="en-US"/>
          </a:p>
        </p:txBody>
      </p:sp>
    </p:spTree>
    <p:extLst>
      <p:ext uri="{BB962C8B-B14F-4D97-AF65-F5344CB8AC3E}">
        <p14:creationId xmlns:p14="http://schemas.microsoft.com/office/powerpoint/2010/main" val="3927076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begs the question</a:t>
            </a:r>
          </a:p>
          <a:p>
            <a:endParaRPr lang="en-US" dirty="0"/>
          </a:p>
          <a:p>
            <a:endParaRPr lang="en-US" dirty="0"/>
          </a:p>
          <a:p>
            <a:r>
              <a:rPr lang="en-US" dirty="0"/>
              <a:t>To dive into this landscape, we take the following </a:t>
            </a:r>
            <a:r>
              <a:rPr lang="en-US" dirty="0" err="1"/>
              <a:t>apptoach</a:t>
            </a:r>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7</a:t>
            </a:fld>
            <a:endParaRPr lang="en-US"/>
          </a:p>
        </p:txBody>
      </p:sp>
    </p:spTree>
    <p:extLst>
      <p:ext uri="{BB962C8B-B14F-4D97-AF65-F5344CB8AC3E}">
        <p14:creationId xmlns:p14="http://schemas.microsoft.com/office/powerpoint/2010/main" val="1333685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sought to gather and analyze the policies that the platforms have created to moderate the content on their sites. </a:t>
            </a:r>
          </a:p>
          <a:p>
            <a:endParaRPr lang="en-US" dirty="0"/>
          </a:p>
          <a:p>
            <a:r>
              <a:rPr lang="en-US" dirty="0"/>
              <a:t>We focused on 3 popular moderation topics, each with differing groundings with legal structures in the US </a:t>
            </a:r>
          </a:p>
          <a:p>
            <a:endParaRPr lang="en-US" dirty="0"/>
          </a:p>
          <a:p>
            <a:r>
              <a:rPr lang="en-US" dirty="0"/>
              <a:t>First we have Copyright , which is very structured, well-established</a:t>
            </a:r>
          </a:p>
          <a:p>
            <a:r>
              <a:rPr lang="en-US" dirty="0"/>
              <a:t>The Digital </a:t>
            </a:r>
            <a:r>
              <a:rPr lang="en-US" dirty="0" err="1"/>
              <a:t>millenium</a:t>
            </a:r>
            <a:r>
              <a:rPr lang="en-US" dirty="0"/>
              <a:t> copyright act in the US outlines in detail the legal considerations and responsibilities of platforms and users with respect to hosting potentially infringing material</a:t>
            </a:r>
          </a:p>
          <a:p>
            <a:endParaRPr lang="en-US" dirty="0"/>
          </a:p>
          <a:p>
            <a:r>
              <a:rPr lang="en-US" dirty="0"/>
              <a:t>We then looked at hate speech moderation , which itself can be more nuanced. Hate speech faces challenges to moderation by being harder to pin down at times. </a:t>
            </a:r>
          </a:p>
          <a:p>
            <a:r>
              <a:rPr lang="en-US" dirty="0"/>
              <a:t>Some specific laws exist in the US that touch on similar issues but nothing that covers general hateful speech on the internet</a:t>
            </a:r>
          </a:p>
          <a:p>
            <a:endParaRPr lang="en-US" dirty="0"/>
          </a:p>
          <a:p>
            <a:r>
              <a:rPr lang="en-US" dirty="0"/>
              <a:t>We also looked at misinformation, which can also be nuanced and often lacks consensus. , There are some edge case laws but nothing close to the boilerplate specifics that outline for example, copyright infringement. </a:t>
            </a:r>
          </a:p>
          <a:p>
            <a:endParaRPr lang="en-US" dirty="0"/>
          </a:p>
          <a:p>
            <a:r>
              <a:rPr lang="en-US" dirty="0"/>
              <a:t>These topics allowed us to focus on three relatively siloed areas that are each rooted in different levels of legal structures and have reached public attention at different recencies. </a:t>
            </a:r>
          </a:p>
          <a:p>
            <a:endParaRPr lang="en-US" dirty="0"/>
          </a:p>
          <a:p>
            <a:endParaRPr lang="en-US" dirty="0"/>
          </a:p>
          <a:p>
            <a:r>
              <a:rPr lang="en-US" dirty="0"/>
              <a:t>% That being said, there are other topics CSAM that could be interesting in the future work could cover</a:t>
            </a:r>
          </a:p>
        </p:txBody>
      </p:sp>
      <p:sp>
        <p:nvSpPr>
          <p:cNvPr id="4" name="Slide Number Placeholder 3"/>
          <p:cNvSpPr>
            <a:spLocks noGrp="1"/>
          </p:cNvSpPr>
          <p:nvPr>
            <p:ph type="sldNum" sz="quarter" idx="5"/>
          </p:nvPr>
        </p:nvSpPr>
        <p:spPr/>
        <p:txBody>
          <a:bodyPr/>
          <a:lstStyle/>
          <a:p>
            <a:fld id="{7DFF9EB0-4113-4A24-B355-60FE0E207531}" type="slidenum">
              <a:rPr lang="en-US" smtClean="0"/>
              <a:t>8</a:t>
            </a:fld>
            <a:endParaRPr lang="en-US"/>
          </a:p>
        </p:txBody>
      </p:sp>
    </p:spTree>
    <p:extLst>
      <p:ext uri="{BB962C8B-B14F-4D97-AF65-F5344CB8AC3E}">
        <p14:creationId xmlns:p14="http://schemas.microsoft.com/office/powerpoint/2010/main" val="1119794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Heres</a:t>
            </a:r>
            <a:r>
              <a:rPr lang="en-US" dirty="0"/>
              <a:t> what we actually did</a:t>
            </a:r>
          </a:p>
          <a:p>
            <a:endParaRPr lang="en-US" dirty="0"/>
          </a:p>
          <a:p>
            <a:r>
              <a:rPr lang="en-US" dirty="0"/>
              <a:t>Some Past work has mostly just focused on one area or one site. </a:t>
            </a:r>
          </a:p>
          <a:p>
            <a:endParaRPr lang="en-US" dirty="0"/>
          </a:p>
          <a:p>
            <a:r>
              <a:rPr lang="en-US" dirty="0"/>
              <a:t>But looking at many sites and multiple areas gives us a broader view of the state of content moderation for these major platforms.</a:t>
            </a:r>
          </a:p>
          <a:p>
            <a:endParaRPr lang="en-US" dirty="0"/>
          </a:p>
          <a:p>
            <a:r>
              <a:rPr lang="en-US" dirty="0"/>
              <a:t>This Collect, annotate, and analyze  methodology leads straight into our main contributions. </a:t>
            </a:r>
          </a:p>
          <a:p>
            <a:endParaRPr lang="en-US" dirty="0"/>
          </a:p>
        </p:txBody>
      </p:sp>
      <p:sp>
        <p:nvSpPr>
          <p:cNvPr id="4" name="Slide Number Placeholder 3"/>
          <p:cNvSpPr>
            <a:spLocks noGrp="1"/>
          </p:cNvSpPr>
          <p:nvPr>
            <p:ph type="sldNum" sz="quarter" idx="5"/>
          </p:nvPr>
        </p:nvSpPr>
        <p:spPr/>
        <p:txBody>
          <a:bodyPr/>
          <a:lstStyle/>
          <a:p>
            <a:fld id="{7DFF9EB0-4113-4A24-B355-60FE0E207531}" type="slidenum">
              <a:rPr lang="en-US" smtClean="0"/>
              <a:t>9</a:t>
            </a:fld>
            <a:endParaRPr lang="en-US"/>
          </a:p>
        </p:txBody>
      </p:sp>
    </p:spTree>
    <p:extLst>
      <p:ext uri="{BB962C8B-B14F-4D97-AF65-F5344CB8AC3E}">
        <p14:creationId xmlns:p14="http://schemas.microsoft.com/office/powerpoint/2010/main" val="229476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E229-D846-BAC5-6F02-BE2AA720A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8DBC6A-C149-82FD-BEA6-2DF0083E9D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7593A3-1E7C-1840-05DB-4730941B1F94}"/>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5" name="Footer Placeholder 4">
            <a:extLst>
              <a:ext uri="{FF2B5EF4-FFF2-40B4-BE49-F238E27FC236}">
                <a16:creationId xmlns:a16="http://schemas.microsoft.com/office/drawing/2014/main" id="{2EB21299-92B7-FE52-5D81-C7FB942D22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428343-4A9A-5349-8B4E-A9FC03DA99A5}"/>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272934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7A26-9E63-3A68-E251-F38EAE890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19BF1E-60F6-D83D-0E78-D99E4DD743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6AD50-6016-6ECC-7DD6-1CAA78B9E376}"/>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5" name="Footer Placeholder 4">
            <a:extLst>
              <a:ext uri="{FF2B5EF4-FFF2-40B4-BE49-F238E27FC236}">
                <a16:creationId xmlns:a16="http://schemas.microsoft.com/office/drawing/2014/main" id="{09D853C8-C344-830D-A359-5E377BF2A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A56417-90E9-AC84-8481-AA36EF543534}"/>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4221496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6D4FCC-E1F4-9289-3A6A-C9A7126CD2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BFAC7B-180A-9290-83F4-FF2A347F08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D4AC2D-9E02-F7CA-912F-EF37C15FCF42}"/>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5" name="Footer Placeholder 4">
            <a:extLst>
              <a:ext uri="{FF2B5EF4-FFF2-40B4-BE49-F238E27FC236}">
                <a16:creationId xmlns:a16="http://schemas.microsoft.com/office/drawing/2014/main" id="{B32C1437-8F76-2DF9-683D-E01893E09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51CFB-8DDD-E41A-8C29-D5B35E293D44}"/>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101636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F4FC-BE4F-7630-2431-625F05F551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767895-2F9C-FD38-6C8A-1620FAA801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4E74A8-99E1-6A89-8347-4CCB34CA0A7C}"/>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5" name="Footer Placeholder 4">
            <a:extLst>
              <a:ext uri="{FF2B5EF4-FFF2-40B4-BE49-F238E27FC236}">
                <a16:creationId xmlns:a16="http://schemas.microsoft.com/office/drawing/2014/main" id="{C98F60AE-82A5-A8A6-7432-C11360306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E70575-BBE0-CAE6-DDFD-DA8F9572976C}"/>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115430644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9A72-1859-94ED-89EB-F778A63241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41691B-3AB3-2AEB-C520-5A47648C03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9DCA11-88DD-DBCD-F2FA-68ADDED586C9}"/>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5" name="Footer Placeholder 4">
            <a:extLst>
              <a:ext uri="{FF2B5EF4-FFF2-40B4-BE49-F238E27FC236}">
                <a16:creationId xmlns:a16="http://schemas.microsoft.com/office/drawing/2014/main" id="{C5D6F2A2-EED3-D06B-939D-24507602D6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D84B8F-439C-7A54-6A04-5B957DC7EA85}"/>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704173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7BDE-F81D-BEDE-03BE-FDD6354FA9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56BDB-03BB-C506-9BE1-39E0ED69CB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6B149E-1526-99BE-D3D9-0F5B43E84B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01AF52-EF94-7050-2A65-F8EA0BBC704A}"/>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6" name="Footer Placeholder 5">
            <a:extLst>
              <a:ext uri="{FF2B5EF4-FFF2-40B4-BE49-F238E27FC236}">
                <a16:creationId xmlns:a16="http://schemas.microsoft.com/office/drawing/2014/main" id="{665ADF17-90DD-BC10-383E-5A17035ED9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696A0-B6C2-E4E4-3D88-A3F01FBA7C2D}"/>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2202064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4342-3149-FA1C-4E60-E0FC186B47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EC5B5C-FE9E-FEF2-9F23-A47228C212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F041FB-C607-FF91-5B7C-C61AA1184D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D5458-461F-27F5-8896-F86B05A68F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5A8434-49FC-F3B8-08C7-A8E20ECAAE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375924-DE92-A495-7579-DDDC70B041D5}"/>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8" name="Footer Placeholder 7">
            <a:extLst>
              <a:ext uri="{FF2B5EF4-FFF2-40B4-BE49-F238E27FC236}">
                <a16:creationId xmlns:a16="http://schemas.microsoft.com/office/drawing/2014/main" id="{A846B271-5614-660F-B08E-B5A7C13C8F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DD5D1B-FB4D-32AB-DC5C-06018FE5DB43}"/>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2781942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05AE7-C351-4F45-B01D-B588B73014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1CFA4E-9508-1A19-B40A-3B8FF20507ED}"/>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4" name="Footer Placeholder 3">
            <a:extLst>
              <a:ext uri="{FF2B5EF4-FFF2-40B4-BE49-F238E27FC236}">
                <a16:creationId xmlns:a16="http://schemas.microsoft.com/office/drawing/2014/main" id="{DF6B1189-3CCA-D594-DF62-1DD0C0CDFE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7BD841-AD1D-7348-7D63-FD96EB81BFFB}"/>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1142201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7CFC5F-8A54-35C1-C5BE-65CDA078CCF4}"/>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3" name="Footer Placeholder 2">
            <a:extLst>
              <a:ext uri="{FF2B5EF4-FFF2-40B4-BE49-F238E27FC236}">
                <a16:creationId xmlns:a16="http://schemas.microsoft.com/office/drawing/2014/main" id="{39DA5416-8D9B-C8B8-1A2D-40B94024A3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B60277-3BB0-F2BC-5AD5-D80815089DE0}"/>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4171727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DE0DC-787F-CA81-CB7E-B072B1C8A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5DD86C-9DA6-FBC0-4D68-8B1C730F59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A3D04C-0CE1-3CD9-31A2-CDC3A5AB44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F61A4D-5167-A495-FB3C-3EB5138FA1ED}"/>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6" name="Footer Placeholder 5">
            <a:extLst>
              <a:ext uri="{FF2B5EF4-FFF2-40B4-BE49-F238E27FC236}">
                <a16:creationId xmlns:a16="http://schemas.microsoft.com/office/drawing/2014/main" id="{FD387A36-2E26-B455-063D-DEB6FD4493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CC349-1B34-E064-30F7-E54585F5010E}"/>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73709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5455F-BCDC-C425-9117-D562A6AE0B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7D055C-9C47-662B-7423-1D88470886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D4550A-35AE-1849-BF4D-44C5E4D9B7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60E1C1-725B-FBDA-7522-3CA725EDEE98}"/>
              </a:ext>
            </a:extLst>
          </p:cNvPr>
          <p:cNvSpPr>
            <a:spLocks noGrp="1"/>
          </p:cNvSpPr>
          <p:nvPr>
            <p:ph type="dt" sz="half" idx="10"/>
          </p:nvPr>
        </p:nvSpPr>
        <p:spPr/>
        <p:txBody>
          <a:bodyPr/>
          <a:lstStyle/>
          <a:p>
            <a:fld id="{DE242248-0E4D-4DF5-B789-E4E404D17680}" type="datetimeFigureOut">
              <a:rPr lang="en-US" smtClean="0"/>
              <a:t>11/13/24</a:t>
            </a:fld>
            <a:endParaRPr lang="en-US"/>
          </a:p>
        </p:txBody>
      </p:sp>
      <p:sp>
        <p:nvSpPr>
          <p:cNvPr id="6" name="Footer Placeholder 5">
            <a:extLst>
              <a:ext uri="{FF2B5EF4-FFF2-40B4-BE49-F238E27FC236}">
                <a16:creationId xmlns:a16="http://schemas.microsoft.com/office/drawing/2014/main" id="{94642339-4096-7781-4543-DD9927B888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7D820A-B433-E494-C64B-E22394F52CF9}"/>
              </a:ext>
            </a:extLst>
          </p:cNvPr>
          <p:cNvSpPr>
            <a:spLocks noGrp="1"/>
          </p:cNvSpPr>
          <p:nvPr>
            <p:ph type="sldNum" sz="quarter" idx="12"/>
          </p:nvPr>
        </p:nvSpPr>
        <p:spPr/>
        <p:txBody>
          <a:bodyPr/>
          <a:lstStyle/>
          <a:p>
            <a:fld id="{FBFFE7EB-CD84-4020-BC57-061EB0C6F95D}" type="slidenum">
              <a:rPr lang="en-US" smtClean="0"/>
              <a:t>‹#›</a:t>
            </a:fld>
            <a:endParaRPr lang="en-US"/>
          </a:p>
        </p:txBody>
      </p:sp>
    </p:spTree>
    <p:extLst>
      <p:ext uri="{BB962C8B-B14F-4D97-AF65-F5344CB8AC3E}">
        <p14:creationId xmlns:p14="http://schemas.microsoft.com/office/powerpoint/2010/main" val="1139582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7C4E8B-1DE3-2DDD-67D8-F938BAC5D6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B77E65-ADA1-80EA-ACC0-61EFE031C5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ECD3E2-67BB-F0ED-0286-C6F297DA5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42248-0E4D-4DF5-B789-E4E404D17680}" type="datetimeFigureOut">
              <a:rPr lang="en-US" smtClean="0"/>
              <a:t>11/13/24</a:t>
            </a:fld>
            <a:endParaRPr lang="en-US"/>
          </a:p>
        </p:txBody>
      </p:sp>
      <p:sp>
        <p:nvSpPr>
          <p:cNvPr id="5" name="Footer Placeholder 4">
            <a:extLst>
              <a:ext uri="{FF2B5EF4-FFF2-40B4-BE49-F238E27FC236}">
                <a16:creationId xmlns:a16="http://schemas.microsoft.com/office/drawing/2014/main" id="{B5E237C2-EE79-25B7-CA12-4BABE29B2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75E940-45B2-65DF-B560-2C70CCA271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FFE7EB-CD84-4020-BC57-061EB0C6F95D}" type="slidenum">
              <a:rPr lang="en-US" smtClean="0"/>
              <a:t>‹#›</a:t>
            </a:fld>
            <a:endParaRPr lang="en-US"/>
          </a:p>
        </p:txBody>
      </p:sp>
    </p:spTree>
    <p:extLst>
      <p:ext uri="{BB962C8B-B14F-4D97-AF65-F5344CB8AC3E}">
        <p14:creationId xmlns:p14="http://schemas.microsoft.com/office/powerpoint/2010/main" val="227494434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gizchina.com/2023/01/14/the-best-social-media-platforms-to-use-in-2023/"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microsoft.com/office/2018/10/relationships/comments" Target="../comments/modernComment_13A_B19759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7.xml"/><Relationship Id="rId4" Type="http://schemas.microsoft.com/office/2018/10/relationships/comments" Target="../comments/modernComment_11B_78BD166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8.xml"/><Relationship Id="rId4" Type="http://schemas.microsoft.com/office/2018/10/relationships/comments" Target="../comments/modernComment_11F_A4C65AAD.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9.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4" Type="http://schemas.microsoft.com/office/2018/10/relationships/comments" Target="../comments/modernComment_12E_606CF25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 Id="rId4" Type="http://schemas.microsoft.com/office/2018/10/relationships/comments" Target="../comments/modernComment_12F_88BF0A0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22.png"/><Relationship Id="rId5" Type="http://schemas.openxmlformats.org/officeDocument/2006/relationships/image" Target="../media/image21.png"/><Relationship Id="rId4" Type="http://schemas.microsoft.com/office/2018/10/relationships/comments" Target="../comments/modernComment_130_E508DA68.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microsoft.com/office/2018/10/relationships/comments" Target="../comments/modernComment_10D_E621564A.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0E_C5207261.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microsoft.com/office/2018/10/relationships/comments" Target="../comments/modernComment_101_4E6E2718.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1C_855976B4.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jpg"/><Relationship Id="rId4" Type="http://schemas.microsoft.com/office/2018/10/relationships/comments" Target="../comments/modernComment_115_4131A64D.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microsoft.com/office/2018/10/relationships/comments" Target="../comments/modernComment_121_909B38C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39_84F650DA.xml"/><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3" Type="http://schemas.openxmlformats.org/officeDocument/2006/relationships/hyperlink" Target="http://reddit.com/" TargetMode="External"/><Relationship Id="rId18" Type="http://schemas.openxmlformats.org/officeDocument/2006/relationships/hyperlink" Target="http://xvideos.com/" TargetMode="External"/><Relationship Id="rId26" Type="http://schemas.openxmlformats.org/officeDocument/2006/relationships/hyperlink" Target="http://medium.com/" TargetMode="External"/><Relationship Id="rId39" Type="http://schemas.openxmlformats.org/officeDocument/2006/relationships/hyperlink" Target="http://etsy.com/" TargetMode="External"/><Relationship Id="rId21" Type="http://schemas.openxmlformats.org/officeDocument/2006/relationships/hyperlink" Target="http://nytimes.com/" TargetMode="External"/><Relationship Id="rId34" Type="http://schemas.openxmlformats.org/officeDocument/2006/relationships/hyperlink" Target="http://xhamster.com/" TargetMode="External"/><Relationship Id="rId42" Type="http://schemas.openxmlformats.org/officeDocument/2006/relationships/hyperlink" Target="http://imgur.com/" TargetMode="External"/><Relationship Id="rId7" Type="http://schemas.openxmlformats.org/officeDocument/2006/relationships/hyperlink" Target="http://twitter.com/" TargetMode="External"/><Relationship Id="rId2" Type="http://schemas.openxmlformats.org/officeDocument/2006/relationships/notesSlide" Target="../notesSlides/notesSlide33.xml"/><Relationship Id="rId16" Type="http://schemas.openxmlformats.org/officeDocument/2006/relationships/hyperlink" Target="http://msn.com/" TargetMode="External"/><Relationship Id="rId29" Type="http://schemas.openxmlformats.org/officeDocument/2006/relationships/hyperlink" Target="http://twitch.tv/" TargetMode="External"/><Relationship Id="rId1" Type="http://schemas.openxmlformats.org/officeDocument/2006/relationships/slideLayout" Target="../slideLayouts/slideLayout2.xml"/><Relationship Id="rId6" Type="http://schemas.openxmlformats.org/officeDocument/2006/relationships/hyperlink" Target="http://instagram.com/" TargetMode="External"/><Relationship Id="rId11" Type="http://schemas.openxmlformats.org/officeDocument/2006/relationships/hyperlink" Target="http://pinterest.com/" TargetMode="External"/><Relationship Id="rId24" Type="http://schemas.openxmlformats.org/officeDocument/2006/relationships/hyperlink" Target="http://ebay.com/" TargetMode="External"/><Relationship Id="rId32" Type="http://schemas.openxmlformats.org/officeDocument/2006/relationships/hyperlink" Target="http://theguardian.com/" TargetMode="External"/><Relationship Id="rId37" Type="http://schemas.openxmlformats.org/officeDocument/2006/relationships/hyperlink" Target="http://sourceforge.net/" TargetMode="External"/><Relationship Id="rId40" Type="http://schemas.openxmlformats.org/officeDocument/2006/relationships/hyperlink" Target="http://sciencedirect.com/" TargetMode="External"/><Relationship Id="rId45" Type="http://schemas.openxmlformats.org/officeDocument/2006/relationships/hyperlink" Target="http://washingtonpost.com/" TargetMode="External"/><Relationship Id="rId5" Type="http://schemas.openxmlformats.org/officeDocument/2006/relationships/hyperlink" Target="http://youtube.com/" TargetMode="External"/><Relationship Id="rId15" Type="http://schemas.openxmlformats.org/officeDocument/2006/relationships/hyperlink" Target="http://wordpress.com/" TargetMode="External"/><Relationship Id="rId23" Type="http://schemas.openxmlformats.org/officeDocument/2006/relationships/hyperlink" Target="http://fandom.com/" TargetMode="External"/><Relationship Id="rId28" Type="http://schemas.openxmlformats.org/officeDocument/2006/relationships/hyperlink" Target="http://aliexpress.com/" TargetMode="External"/><Relationship Id="rId36" Type="http://schemas.openxmlformats.org/officeDocument/2006/relationships/hyperlink" Target="http://w3.org/" TargetMode="External"/><Relationship Id="rId10" Type="http://schemas.openxmlformats.org/officeDocument/2006/relationships/hyperlink" Target="http://amazon.com/" TargetMode="External"/><Relationship Id="rId19" Type="http://schemas.openxmlformats.org/officeDocument/2006/relationships/hyperlink" Target="http://tumblr.com/" TargetMode="External"/><Relationship Id="rId31" Type="http://schemas.openxmlformats.org/officeDocument/2006/relationships/hyperlink" Target="http://archive.org/" TargetMode="External"/><Relationship Id="rId44" Type="http://schemas.openxmlformats.org/officeDocument/2006/relationships/hyperlink" Target="http://researchgate.net/" TargetMode="External"/><Relationship Id="rId4" Type="http://schemas.openxmlformats.org/officeDocument/2006/relationships/hyperlink" Target="http://facebook.com/" TargetMode="External"/><Relationship Id="rId9" Type="http://schemas.openxmlformats.org/officeDocument/2006/relationships/hyperlink" Target="http://wikipedia.org/" TargetMode="External"/><Relationship Id="rId14" Type="http://schemas.openxmlformats.org/officeDocument/2006/relationships/hyperlink" Target="http://vimeo.com/" TargetMode="External"/><Relationship Id="rId22" Type="http://schemas.openxmlformats.org/officeDocument/2006/relationships/hyperlink" Target="http://flickr.com/" TargetMode="External"/><Relationship Id="rId27" Type="http://schemas.openxmlformats.org/officeDocument/2006/relationships/hyperlink" Target="http://soundcloud.com/" TargetMode="External"/><Relationship Id="rId30" Type="http://schemas.openxmlformats.org/officeDocument/2006/relationships/hyperlink" Target="http://stackoverflow.com/" TargetMode="External"/><Relationship Id="rId35" Type="http://schemas.openxmlformats.org/officeDocument/2006/relationships/hyperlink" Target="http://quora.com/" TargetMode="External"/><Relationship Id="rId43" Type="http://schemas.openxmlformats.org/officeDocument/2006/relationships/hyperlink" Target="http://spankbang.com/" TargetMode="External"/><Relationship Id="rId8" Type="http://schemas.openxmlformats.org/officeDocument/2006/relationships/hyperlink" Target="http://linkedin.com/" TargetMode="External"/><Relationship Id="rId3" Type="http://schemas.microsoft.com/office/2018/10/relationships/comments" Target="../comments/modernComment_124_983489B2.xml"/><Relationship Id="rId12" Type="http://schemas.openxmlformats.org/officeDocument/2006/relationships/hyperlink" Target="http://github.com/" TargetMode="External"/><Relationship Id="rId17" Type="http://schemas.openxmlformats.org/officeDocument/2006/relationships/hyperlink" Target="http://tiktok.com/" TargetMode="External"/><Relationship Id="rId25" Type="http://schemas.openxmlformats.org/officeDocument/2006/relationships/hyperlink" Target="http://imdb.com/" TargetMode="External"/><Relationship Id="rId33" Type="http://schemas.openxmlformats.org/officeDocument/2006/relationships/hyperlink" Target="http://bbc.co.uk/" TargetMode="External"/><Relationship Id="rId38" Type="http://schemas.openxmlformats.org/officeDocument/2006/relationships/hyperlink" Target="http://indeed.com/" TargetMode="External"/><Relationship Id="rId46" Type="http://schemas.openxmlformats.org/officeDocument/2006/relationships/hyperlink" Target="http://xnxx.com/" TargetMode="External"/><Relationship Id="rId20" Type="http://schemas.openxmlformats.org/officeDocument/2006/relationships/hyperlink" Target="http://pornhub.com/" TargetMode="External"/><Relationship Id="rId41" Type="http://schemas.openxmlformats.org/officeDocument/2006/relationships/hyperlink" Target="http://booking.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notesSlide" Target="../notesSlides/notesSlide4.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microsoft.com/office/2018/10/relationships/comments" Target="../comments/modernComment_114_4CEA3740.xml"/><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18/10/relationships/comments" Target="../comments/modernComment_131_26B6FECD.xm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12A_6506539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microsoft.com/office/2018/10/relationships/comments" Target="../comments/modernComment_12B_E8A9C80E.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microsoft.com/office/2018/10/relationships/comments" Target="../comments/modernComment_110_CC38E958.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9.svg"/><Relationship Id="rId5" Type="http://schemas.openxmlformats.org/officeDocument/2006/relationships/image" Target="../media/image18.png"/><Relationship Id="rId4" Type="http://schemas.microsoft.com/office/2018/10/relationships/comments" Target="../comments/modernComment_111_12F9272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4" Type="http://schemas.microsoft.com/office/2018/10/relationships/comments" Target="../comments/modernComment_118_19703CD1.xml"/></Relationships>
</file>

<file path=ppt/slides/_rels/slide9.xml.rels><?xml version="1.0" encoding="UTF-8" standalone="yes"?>
<Relationships xmlns="http://schemas.openxmlformats.org/package/2006/relationships"><Relationship Id="rId13" Type="http://schemas.openxmlformats.org/officeDocument/2006/relationships/hyperlink" Target="http://github.com/" TargetMode="External"/><Relationship Id="rId18" Type="http://schemas.openxmlformats.org/officeDocument/2006/relationships/hyperlink" Target="http://tiktok.com/" TargetMode="External"/><Relationship Id="rId26" Type="http://schemas.openxmlformats.org/officeDocument/2006/relationships/hyperlink" Target="http://imdb.com/" TargetMode="External"/><Relationship Id="rId39" Type="http://schemas.openxmlformats.org/officeDocument/2006/relationships/hyperlink" Target="http://indeed.com/" TargetMode="External"/><Relationship Id="rId21" Type="http://schemas.openxmlformats.org/officeDocument/2006/relationships/hyperlink" Target="http://pornhub.com/" TargetMode="External"/><Relationship Id="rId34" Type="http://schemas.openxmlformats.org/officeDocument/2006/relationships/hyperlink" Target="http://bbc.co.uk/" TargetMode="External"/><Relationship Id="rId42" Type="http://schemas.openxmlformats.org/officeDocument/2006/relationships/hyperlink" Target="http://booking.com/" TargetMode="External"/><Relationship Id="rId47" Type="http://schemas.openxmlformats.org/officeDocument/2006/relationships/hyperlink" Target="http://xnxx.com/" TargetMode="External"/><Relationship Id="rId7" Type="http://schemas.openxmlformats.org/officeDocument/2006/relationships/hyperlink" Target="http://instagram.com/" TargetMode="External"/><Relationship Id="rId2" Type="http://schemas.openxmlformats.org/officeDocument/2006/relationships/slideLayout" Target="../slideLayouts/slideLayout4.xml"/><Relationship Id="rId16" Type="http://schemas.openxmlformats.org/officeDocument/2006/relationships/hyperlink" Target="http://wordpress.com/" TargetMode="External"/><Relationship Id="rId29" Type="http://schemas.openxmlformats.org/officeDocument/2006/relationships/hyperlink" Target="http://aliexpress.com/" TargetMode="External"/><Relationship Id="rId1" Type="http://schemas.openxmlformats.org/officeDocument/2006/relationships/tags" Target="../tags/tag5.xml"/><Relationship Id="rId6" Type="http://schemas.openxmlformats.org/officeDocument/2006/relationships/hyperlink" Target="http://youtube.com/" TargetMode="External"/><Relationship Id="rId11" Type="http://schemas.openxmlformats.org/officeDocument/2006/relationships/hyperlink" Target="http://amazon.com/" TargetMode="External"/><Relationship Id="rId24" Type="http://schemas.openxmlformats.org/officeDocument/2006/relationships/hyperlink" Target="http://fandom.com/" TargetMode="External"/><Relationship Id="rId32" Type="http://schemas.openxmlformats.org/officeDocument/2006/relationships/hyperlink" Target="http://archive.org/" TargetMode="External"/><Relationship Id="rId37" Type="http://schemas.openxmlformats.org/officeDocument/2006/relationships/hyperlink" Target="http://w3.org/" TargetMode="External"/><Relationship Id="rId40" Type="http://schemas.openxmlformats.org/officeDocument/2006/relationships/hyperlink" Target="http://etsy.com/" TargetMode="External"/><Relationship Id="rId45" Type="http://schemas.openxmlformats.org/officeDocument/2006/relationships/hyperlink" Target="http://researchgate.net/" TargetMode="External"/><Relationship Id="rId5" Type="http://schemas.openxmlformats.org/officeDocument/2006/relationships/hyperlink" Target="http://facebook.com/" TargetMode="External"/><Relationship Id="rId15" Type="http://schemas.openxmlformats.org/officeDocument/2006/relationships/hyperlink" Target="http://vimeo.com/" TargetMode="External"/><Relationship Id="rId23" Type="http://schemas.openxmlformats.org/officeDocument/2006/relationships/hyperlink" Target="http://flickr.com/" TargetMode="External"/><Relationship Id="rId28" Type="http://schemas.openxmlformats.org/officeDocument/2006/relationships/hyperlink" Target="http://soundcloud.com/" TargetMode="External"/><Relationship Id="rId36" Type="http://schemas.openxmlformats.org/officeDocument/2006/relationships/hyperlink" Target="http://quora.com/" TargetMode="External"/><Relationship Id="rId10" Type="http://schemas.openxmlformats.org/officeDocument/2006/relationships/hyperlink" Target="http://wikipedia.org/" TargetMode="External"/><Relationship Id="rId19" Type="http://schemas.openxmlformats.org/officeDocument/2006/relationships/hyperlink" Target="http://xvideos.com/" TargetMode="External"/><Relationship Id="rId31" Type="http://schemas.openxmlformats.org/officeDocument/2006/relationships/hyperlink" Target="http://stackoverflow.com/" TargetMode="External"/><Relationship Id="rId44" Type="http://schemas.openxmlformats.org/officeDocument/2006/relationships/hyperlink" Target="http://spankbang.com/" TargetMode="External"/><Relationship Id="rId4" Type="http://schemas.microsoft.com/office/2018/10/relationships/comments" Target="../comments/modernComment_11D_FCFD0312.xml"/><Relationship Id="rId9" Type="http://schemas.openxmlformats.org/officeDocument/2006/relationships/hyperlink" Target="http://linkedin.com/" TargetMode="External"/><Relationship Id="rId14" Type="http://schemas.openxmlformats.org/officeDocument/2006/relationships/hyperlink" Target="http://reddit.com/" TargetMode="External"/><Relationship Id="rId22" Type="http://schemas.openxmlformats.org/officeDocument/2006/relationships/hyperlink" Target="http://nytimes.com/" TargetMode="External"/><Relationship Id="rId27" Type="http://schemas.openxmlformats.org/officeDocument/2006/relationships/hyperlink" Target="http://medium.com/" TargetMode="External"/><Relationship Id="rId30" Type="http://schemas.openxmlformats.org/officeDocument/2006/relationships/hyperlink" Target="http://twitch.tv/" TargetMode="External"/><Relationship Id="rId35" Type="http://schemas.openxmlformats.org/officeDocument/2006/relationships/hyperlink" Target="http://xhamster.com/" TargetMode="External"/><Relationship Id="rId43" Type="http://schemas.openxmlformats.org/officeDocument/2006/relationships/hyperlink" Target="http://imgur.com/" TargetMode="External"/><Relationship Id="rId8" Type="http://schemas.openxmlformats.org/officeDocument/2006/relationships/hyperlink" Target="http://twitter.com/" TargetMode="External"/><Relationship Id="rId3" Type="http://schemas.openxmlformats.org/officeDocument/2006/relationships/notesSlide" Target="../notesSlides/notesSlide9.xml"/><Relationship Id="rId12" Type="http://schemas.openxmlformats.org/officeDocument/2006/relationships/hyperlink" Target="http://pinterest.com/" TargetMode="External"/><Relationship Id="rId17" Type="http://schemas.openxmlformats.org/officeDocument/2006/relationships/hyperlink" Target="http://msn.com/" TargetMode="External"/><Relationship Id="rId25" Type="http://schemas.openxmlformats.org/officeDocument/2006/relationships/hyperlink" Target="http://ebay.com/" TargetMode="External"/><Relationship Id="rId33" Type="http://schemas.openxmlformats.org/officeDocument/2006/relationships/hyperlink" Target="http://theguardian.com/" TargetMode="External"/><Relationship Id="rId38" Type="http://schemas.openxmlformats.org/officeDocument/2006/relationships/hyperlink" Target="http://sourceforge.net/" TargetMode="External"/><Relationship Id="rId46" Type="http://schemas.openxmlformats.org/officeDocument/2006/relationships/hyperlink" Target="http://washingtonpost.com/" TargetMode="External"/><Relationship Id="rId20" Type="http://schemas.openxmlformats.org/officeDocument/2006/relationships/hyperlink" Target="http://tumblr.com/" TargetMode="External"/><Relationship Id="rId41" Type="http://schemas.openxmlformats.org/officeDocument/2006/relationships/hyperlink" Target="http://sciencedirec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5" name="Picture 4" descr="A group of different colored icons&#10;&#10;Description automatically generated">
            <a:extLst>
              <a:ext uri="{FF2B5EF4-FFF2-40B4-BE49-F238E27FC236}">
                <a16:creationId xmlns:a16="http://schemas.microsoft.com/office/drawing/2014/main" id="{B92255B0-2DA9-E1AF-8947-DE16FD45995D}"/>
              </a:ext>
            </a:extLst>
          </p:cNvPr>
          <p:cNvPicPr>
            <a:picLocks noChangeAspect="1"/>
          </p:cNvPicPr>
          <p:nvPr/>
        </p:nvPicPr>
        <p:blipFill>
          <a:blip r:embed="rId3">
            <a:alphaModFix amt="70000"/>
            <a:extLst>
              <a:ext uri="{28A0092B-C50C-407E-A947-70E740481C1C}">
                <a14:useLocalDpi xmlns:a14="http://schemas.microsoft.com/office/drawing/2010/main" val="0"/>
              </a:ext>
            </a:extLst>
          </a:blip>
          <a:stretch>
            <a:fillRect/>
          </a:stretch>
        </p:blipFill>
        <p:spPr>
          <a:xfrm>
            <a:off x="817639" y="554622"/>
            <a:ext cx="10310286" cy="5799536"/>
          </a:xfrm>
          <a:prstGeom prst="rect">
            <a:avLst/>
          </a:prstGeom>
        </p:spPr>
      </p:pic>
      <p:sp>
        <p:nvSpPr>
          <p:cNvPr id="16" name="TextBox 15">
            <a:extLst>
              <a:ext uri="{FF2B5EF4-FFF2-40B4-BE49-F238E27FC236}">
                <a16:creationId xmlns:a16="http://schemas.microsoft.com/office/drawing/2014/main" id="{5FFDA963-D8F8-ED20-A8EA-DA77E462EAC0}"/>
              </a:ext>
            </a:extLst>
          </p:cNvPr>
          <p:cNvSpPr txBox="1"/>
          <p:nvPr/>
        </p:nvSpPr>
        <p:spPr>
          <a:xfrm>
            <a:off x="5275235" y="6354158"/>
            <a:ext cx="5960286" cy="584775"/>
          </a:xfrm>
          <a:prstGeom prst="rect">
            <a:avLst/>
          </a:prstGeom>
          <a:noFill/>
        </p:spPr>
        <p:txBody>
          <a:bodyPr wrap="none" rtlCol="0">
            <a:spAutoFit/>
          </a:bodyPr>
          <a:lstStyle/>
          <a:p>
            <a:r>
              <a:rPr lang="en-US" sz="1400" dirty="0"/>
              <a:t>[ Image: The best social media platforms to use in 2023? - Gizchina.com ]</a:t>
            </a:r>
            <a:endParaRPr lang="en-US" sz="1400" dirty="0">
              <a:hlinkClick r:id="rId4">
                <a:extLst>
                  <a:ext uri="{A12FA001-AC4F-418D-AE19-62706E023703}">
                    <ahyp:hlinkClr xmlns:ahyp="http://schemas.microsoft.com/office/drawing/2018/hyperlinkcolor" val="tx"/>
                  </a:ext>
                </a:extLst>
              </a:hlinkClick>
            </a:endParaRPr>
          </a:p>
          <a:p>
            <a:endParaRPr lang="en-US" dirty="0"/>
          </a:p>
        </p:txBody>
      </p:sp>
    </p:spTree>
    <p:extLst>
      <p:ext uri="{BB962C8B-B14F-4D97-AF65-F5344CB8AC3E}">
        <p14:creationId xmlns:p14="http://schemas.microsoft.com/office/powerpoint/2010/main" val="3472295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199" y="426733"/>
            <a:ext cx="10515600" cy="1325563"/>
          </a:xfrm>
        </p:spPr>
        <p:txBody>
          <a:bodyPr/>
          <a:lstStyle/>
          <a:p>
            <a:r>
              <a:rPr lang="en-US" dirty="0"/>
              <a:t>Contribution Preview</a:t>
            </a:r>
          </a:p>
        </p:txBody>
      </p:sp>
      <p:sp>
        <p:nvSpPr>
          <p:cNvPr id="4" name="Content Placeholder 9">
            <a:extLst>
              <a:ext uri="{FF2B5EF4-FFF2-40B4-BE49-F238E27FC236}">
                <a16:creationId xmlns:a16="http://schemas.microsoft.com/office/drawing/2014/main" id="{9A6898AF-B3D9-7427-CA03-AB80367C7681}"/>
              </a:ext>
            </a:extLst>
          </p:cNvPr>
          <p:cNvSpPr>
            <a:spLocks noGrp="1"/>
          </p:cNvSpPr>
          <p:nvPr>
            <p:ph sz="half" idx="1"/>
          </p:nvPr>
        </p:nvSpPr>
        <p:spPr>
          <a:xfrm>
            <a:off x="752475" y="1661639"/>
            <a:ext cx="10687050" cy="5069902"/>
          </a:xfrm>
        </p:spPr>
        <p:txBody>
          <a:bodyPr>
            <a:normAutofit/>
          </a:bodyPr>
          <a:lstStyle/>
          <a:p>
            <a:pPr marL="0" indent="0">
              <a:buNone/>
            </a:pPr>
            <a:r>
              <a:rPr lang="en-US" dirty="0"/>
              <a:t>[Collect] Open-source pipeline</a:t>
            </a:r>
          </a:p>
          <a:p>
            <a:pPr lvl="1">
              <a:spcAft>
                <a:spcPts val="800"/>
              </a:spcAft>
            </a:pPr>
            <a:r>
              <a:rPr lang="en-US" dirty="0"/>
              <a:t>Configurable web-scraper to collect a targeted set of policy passages </a:t>
            </a:r>
          </a:p>
          <a:p>
            <a:pPr marL="0" indent="0">
              <a:buNone/>
            </a:pPr>
            <a:endParaRPr lang="en-US" dirty="0"/>
          </a:p>
          <a:p>
            <a:pPr marL="0" indent="0">
              <a:buNone/>
            </a:pPr>
            <a:r>
              <a:rPr lang="en-US" dirty="0"/>
              <a:t>[Annotate] Open-source dataset (OCMP-43):</a:t>
            </a:r>
          </a:p>
          <a:p>
            <a:pPr lvl="1">
              <a:spcAft>
                <a:spcPts val="800"/>
              </a:spcAft>
            </a:pPr>
            <a:r>
              <a:rPr lang="en-US" dirty="0"/>
              <a:t>Large dataset of annotated content moderation policies</a:t>
            </a:r>
          </a:p>
          <a:p>
            <a:pPr marL="457200" lvl="1" indent="0">
              <a:spcAft>
                <a:spcPts val="800"/>
              </a:spcAft>
              <a:buNone/>
            </a:pPr>
            <a:endParaRPr lang="en-US" dirty="0"/>
          </a:p>
          <a:p>
            <a:pPr marL="0" indent="0">
              <a:buNone/>
            </a:pPr>
            <a:r>
              <a:rPr lang="en-US" dirty="0"/>
              <a:t>[Analyze] Policy themes from the Internet’s biggest content hosts</a:t>
            </a:r>
          </a:p>
          <a:p>
            <a:pPr lvl="1"/>
            <a:r>
              <a:rPr lang="en-US" dirty="0"/>
              <a:t>An example takeaway:</a:t>
            </a:r>
          </a:p>
          <a:p>
            <a:pPr marL="1371600" lvl="2" indent="-457200">
              <a:buFont typeface="+mj-lt"/>
              <a:buAutoNum type="alphaUcPeriod"/>
            </a:pPr>
            <a:r>
              <a:rPr lang="en-US" dirty="0"/>
              <a:t>Platforms explain what they moderate mostly by giving examples rather than definitions</a:t>
            </a:r>
          </a:p>
          <a:p>
            <a:pPr marL="1371600" lvl="2" indent="-457200">
              <a:buFont typeface="+mj-lt"/>
              <a:buAutoNum type="alphaUcPeriod"/>
            </a:pPr>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18621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0" end="0"/>
                                            </p:txEl>
                                          </p:spTgt>
                                        </p:tgtEl>
                                        <p:attrNameLst>
                                          <p:attrName>style.color</p:attrName>
                                        </p:attrNameLst>
                                      </p:cBhvr>
                                      <p:to>
                                        <a:srgbClr val="3F3F3F"/>
                                      </p:to>
                                    </p:animClr>
                                  </p:childTnLst>
                                </p:cTn>
                              </p:par>
                              <p:par>
                                <p:cTn id="15" presetID="3" presetClass="emph" presetSubtype="2" fill="hold" nodeType="withEffect">
                                  <p:stCondLst>
                                    <p:cond delay="0"/>
                                  </p:stCondLst>
                                  <p:childTnLst>
                                    <p:animClr clrSpc="rgb" dir="cw">
                                      <p:cBhvr override="childStyle">
                                        <p:cTn id="16" dur="10" fill="hold"/>
                                        <p:tgtEl>
                                          <p:spTgt spid="4">
                                            <p:txEl>
                                              <p:pRg st="1" end="1"/>
                                            </p:txEl>
                                          </p:spTgt>
                                        </p:tgtEl>
                                        <p:attrNameLst>
                                          <p:attrName>style.color</p:attrName>
                                        </p:attrNameLst>
                                      </p:cBhvr>
                                      <p:to>
                                        <a:srgbClr val="3F3F3F"/>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p:txBody>
          <a:bodyPr/>
          <a:lstStyle/>
          <a:p>
            <a:r>
              <a:rPr lang="en-US" dirty="0"/>
              <a:t>Contribution: </a:t>
            </a:r>
            <a:br>
              <a:rPr lang="en-US" dirty="0"/>
            </a:br>
            <a:r>
              <a:rPr lang="en-US" dirty="0"/>
              <a:t>Annotated Dataset</a:t>
            </a:r>
          </a:p>
        </p:txBody>
      </p:sp>
      <p:sp>
        <p:nvSpPr>
          <p:cNvPr id="3" name="Content Placeholder 2">
            <a:extLst>
              <a:ext uri="{FF2B5EF4-FFF2-40B4-BE49-F238E27FC236}">
                <a16:creationId xmlns:a16="http://schemas.microsoft.com/office/drawing/2014/main" id="{3A629E77-CB79-23CC-F30E-F4DD7906DD43}"/>
              </a:ext>
            </a:extLst>
          </p:cNvPr>
          <p:cNvSpPr>
            <a:spLocks noGrp="1"/>
          </p:cNvSpPr>
          <p:nvPr>
            <p:ph type="body" idx="1"/>
          </p:nvPr>
        </p:nvSpPr>
        <p:spPr/>
        <p:txBody>
          <a:bodyPr/>
          <a:lstStyle/>
          <a:p>
            <a:r>
              <a:rPr lang="en-US" dirty="0"/>
              <a:t>Large dataset of annotated policy text pertaining to copyright, misinformation, and hate speech for the 43 largest UGC platforms </a:t>
            </a:r>
          </a:p>
        </p:txBody>
      </p:sp>
    </p:spTree>
    <p:custDataLst>
      <p:tags r:id="rId1"/>
    </p:custDataLst>
    <p:extLst>
      <p:ext uri="{BB962C8B-B14F-4D97-AF65-F5344CB8AC3E}">
        <p14:creationId xmlns:p14="http://schemas.microsoft.com/office/powerpoint/2010/main" val="2025657955"/>
      </p:ext>
    </p:extLst>
  </p:cSld>
  <p:clrMapOvr>
    <a:masterClrMapping/>
  </p:clrMapOvr>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629E77-CB79-23CC-F30E-F4DD7906DD43}"/>
              </a:ext>
            </a:extLst>
          </p:cNvPr>
          <p:cNvSpPr>
            <a:spLocks noGrp="1"/>
          </p:cNvSpPr>
          <p:nvPr>
            <p:ph sz="half" idx="1"/>
          </p:nvPr>
        </p:nvSpPr>
        <p:spPr>
          <a:xfrm>
            <a:off x="490053" y="1755226"/>
            <a:ext cx="10763250" cy="4813300"/>
          </a:xfrm>
        </p:spPr>
        <p:txBody>
          <a:bodyPr>
            <a:normAutofit/>
          </a:bodyPr>
          <a:lstStyle/>
          <a:p>
            <a:pPr marL="0" indent="0">
              <a:buNone/>
            </a:pPr>
            <a:r>
              <a:rPr lang="en-US" dirty="0"/>
              <a:t>Annotation Example</a:t>
            </a:r>
          </a:p>
          <a:p>
            <a:pPr marL="0" indent="0">
              <a:buNone/>
            </a:pPr>
            <a:endParaRPr lang="en-US" dirty="0">
              <a:solidFill>
                <a:srgbClr val="92D1FC"/>
              </a:solidFill>
            </a:endParaRPr>
          </a:p>
        </p:txBody>
      </p:sp>
      <p:grpSp>
        <p:nvGrpSpPr>
          <p:cNvPr id="4" name="Group 3">
            <a:extLst>
              <a:ext uri="{FF2B5EF4-FFF2-40B4-BE49-F238E27FC236}">
                <a16:creationId xmlns:a16="http://schemas.microsoft.com/office/drawing/2014/main" id="{0F6372EA-E408-CD76-80FB-B2A3A55F038F}"/>
              </a:ext>
            </a:extLst>
          </p:cNvPr>
          <p:cNvGrpSpPr/>
          <p:nvPr/>
        </p:nvGrpSpPr>
        <p:grpSpPr>
          <a:xfrm>
            <a:off x="197224" y="2660287"/>
            <a:ext cx="11994776" cy="2779059"/>
            <a:chOff x="197224" y="1259541"/>
            <a:chExt cx="11994776" cy="2779059"/>
          </a:xfrm>
        </p:grpSpPr>
        <p:grpSp>
          <p:nvGrpSpPr>
            <p:cNvPr id="13" name="Group 12">
              <a:extLst>
                <a:ext uri="{FF2B5EF4-FFF2-40B4-BE49-F238E27FC236}">
                  <a16:creationId xmlns:a16="http://schemas.microsoft.com/office/drawing/2014/main" id="{268BA82C-C0D1-6E21-1023-C28553E90628}"/>
                </a:ext>
              </a:extLst>
            </p:cNvPr>
            <p:cNvGrpSpPr/>
            <p:nvPr/>
          </p:nvGrpSpPr>
          <p:grpSpPr>
            <a:xfrm>
              <a:off x="286103" y="1345313"/>
              <a:ext cx="11905897" cy="2585323"/>
              <a:chOff x="286103" y="1345313"/>
              <a:chExt cx="11905897" cy="2585323"/>
            </a:xfrm>
          </p:grpSpPr>
          <p:sp>
            <p:nvSpPr>
              <p:cNvPr id="15" name="TextBox 14">
                <a:extLst>
                  <a:ext uri="{FF2B5EF4-FFF2-40B4-BE49-F238E27FC236}">
                    <a16:creationId xmlns:a16="http://schemas.microsoft.com/office/drawing/2014/main" id="{0E699193-FB97-787F-CD7D-12C608A5661E}"/>
                  </a:ext>
                </a:extLst>
              </p:cNvPr>
              <p:cNvSpPr txBox="1"/>
              <p:nvPr/>
            </p:nvSpPr>
            <p:spPr>
              <a:xfrm>
                <a:off x="286103" y="1345313"/>
                <a:ext cx="7242497" cy="2585323"/>
              </a:xfrm>
              <a:prstGeom prst="rect">
                <a:avLst/>
              </a:prstGeom>
              <a:noFill/>
              <a:ln>
                <a:noFill/>
              </a:ln>
            </p:spPr>
            <p:txBody>
              <a:bodyPr wrap="square" rtlCol="0">
                <a:spAutoFit/>
              </a:bodyPr>
              <a:lstStyle/>
              <a:p>
                <a:pPr algn="just"/>
                <a:r>
                  <a:rPr lang="en-US" sz="1800" b="0" i="0" dirty="0">
                    <a:effectLst/>
                    <a:highlight>
                      <a:srgbClr val="F4B183"/>
                    </a:highlight>
                    <a:latin typeface="Times New Roman" panose="02020603050405020304" pitchFamily="18" charset="0"/>
                    <a:cs typeface="Times New Roman" panose="02020603050405020304" pitchFamily="18" charset="0"/>
                  </a:rPr>
                  <a:t>We believe in the value of allowing for discussion of important issues of public relevance to happen and this often includes critical commentary.</a:t>
                </a:r>
                <a:r>
                  <a:rPr lang="en-US" sz="1800" b="0" i="0" dirty="0">
                    <a:effectLst/>
                    <a:latin typeface="Times New Roman" panose="02020603050405020304" pitchFamily="18" charset="0"/>
                    <a:cs typeface="Times New Roman" panose="02020603050405020304" pitchFamily="18" charset="0"/>
                  </a:rPr>
                  <a:t> </a:t>
                </a:r>
                <a:r>
                  <a:rPr lang="en-US" sz="1800" b="0" i="0" dirty="0">
                    <a:effectLst/>
                    <a:highlight>
                      <a:srgbClr val="A9D18E"/>
                    </a:highlight>
                    <a:latin typeface="Times New Roman" panose="02020603050405020304" pitchFamily="18" charset="0"/>
                    <a:cs typeface="Times New Roman" panose="02020603050405020304" pitchFamily="18" charset="0"/>
                  </a:rPr>
                  <a:t>Therefore, we may allow critical commentary of public figures as long as it does not constitute harassment or abuse.</a:t>
                </a:r>
                <a:r>
                  <a:rPr lang="en-US" sz="1800" b="0" i="0" dirty="0">
                    <a:effectLst/>
                    <a:latin typeface="Times New Roman" panose="02020603050405020304" pitchFamily="18" charset="0"/>
                    <a:cs typeface="Times New Roman" panose="02020603050405020304" pitchFamily="18" charset="0"/>
                  </a:rPr>
                  <a:t> </a:t>
                </a:r>
                <a:r>
                  <a:rPr lang="en-US" sz="1800" b="0" i="0" dirty="0">
                    <a:effectLst/>
                    <a:highlight>
                      <a:srgbClr val="DC94E4"/>
                    </a:highlight>
                    <a:latin typeface="Times New Roman" panose="02020603050405020304" pitchFamily="18" charset="0"/>
                    <a:cs typeface="Times New Roman" panose="02020603050405020304" pitchFamily="18" charset="0"/>
                  </a:rPr>
                  <a:t>Read More</a:t>
                </a:r>
                <a:r>
                  <a:rPr lang="en-US" sz="1800" b="0" i="0" dirty="0">
                    <a:effectLst/>
                    <a:latin typeface="Times New Roman" panose="02020603050405020304" pitchFamily="18" charset="0"/>
                    <a:cs typeface="Times New Roman" panose="02020603050405020304" pitchFamily="18" charset="0"/>
                  </a:rPr>
                  <a:t> </a:t>
                </a:r>
                <a:r>
                  <a:rPr lang="en-US" sz="1800" b="0" i="0" u="sng" dirty="0">
                    <a:effectLst/>
                    <a:latin typeface="Times New Roman" panose="02020603050405020304" pitchFamily="18" charset="0"/>
                    <a:cs typeface="Times New Roman" panose="02020603050405020304" pitchFamily="18" charset="0"/>
                  </a:rPr>
                  <a:t>Hateful and Discriminatory Speech</a:t>
                </a:r>
                <a:r>
                  <a:rPr lang="en-US" sz="1800" b="0" i="0" dirty="0">
                    <a:effectLst/>
                    <a:latin typeface="Times New Roman" panose="02020603050405020304" pitchFamily="18" charset="0"/>
                    <a:cs typeface="Times New Roman" panose="02020603050405020304" pitchFamily="18" charset="0"/>
                  </a:rPr>
                  <a:t> </a:t>
                </a:r>
                <a:r>
                  <a:rPr lang="en-US" sz="1800" b="0" i="0" dirty="0">
                    <a:effectLst/>
                    <a:highlight>
                      <a:srgbClr val="92D1FC"/>
                    </a:highlight>
                    <a:latin typeface="Times New Roman" panose="02020603050405020304" pitchFamily="18" charset="0"/>
                    <a:cs typeface="Times New Roman" panose="02020603050405020304" pitchFamily="18" charset="0"/>
                  </a:rPr>
                  <a:t>We do not allow hateful and discriminatory speech.</a:t>
                </a:r>
                <a:r>
                  <a:rPr lang="en-US" sz="1800" b="0" i="0" dirty="0">
                    <a:effectLst/>
                    <a:latin typeface="Times New Roman" panose="02020603050405020304" pitchFamily="18" charset="0"/>
                    <a:cs typeface="Times New Roman" panose="02020603050405020304" pitchFamily="18" charset="0"/>
                  </a:rPr>
                  <a:t> </a:t>
                </a:r>
                <a:r>
                  <a:rPr lang="en-US" sz="1800" b="0" i="0" dirty="0">
                    <a:effectLst/>
                    <a:highlight>
                      <a:srgbClr val="4596F9"/>
                    </a:highlight>
                    <a:latin typeface="Times New Roman" panose="02020603050405020304" pitchFamily="18" charset="0"/>
                    <a:cs typeface="Times New Roman" panose="02020603050405020304" pitchFamily="18" charset="0"/>
                  </a:rPr>
                  <a:t>We define this as any expression that (1) is directed to an individual or group of individuals based upon personal characteristics of that individual or group; (2) conveys a message of inferiority or contempt; and (3) would be considered extremely offensive to a reasonable person.</a:t>
                </a:r>
              </a:p>
            </p:txBody>
          </p:sp>
          <p:grpSp>
            <p:nvGrpSpPr>
              <p:cNvPr id="16" name="Group 15">
                <a:extLst>
                  <a:ext uri="{FF2B5EF4-FFF2-40B4-BE49-F238E27FC236}">
                    <a16:creationId xmlns:a16="http://schemas.microsoft.com/office/drawing/2014/main" id="{E4B717ED-70BD-4964-117F-6E12BC4DB84F}"/>
                  </a:ext>
                </a:extLst>
              </p:cNvPr>
              <p:cNvGrpSpPr/>
              <p:nvPr/>
            </p:nvGrpSpPr>
            <p:grpSpPr>
              <a:xfrm>
                <a:off x="7896646" y="1640718"/>
                <a:ext cx="4295354" cy="2120068"/>
                <a:chOff x="7251189" y="3429000"/>
                <a:chExt cx="4295354" cy="2120068"/>
              </a:xfrm>
            </p:grpSpPr>
            <p:sp>
              <p:nvSpPr>
                <p:cNvPr id="17" name="TextBox 16">
                  <a:extLst>
                    <a:ext uri="{FF2B5EF4-FFF2-40B4-BE49-F238E27FC236}">
                      <a16:creationId xmlns:a16="http://schemas.microsoft.com/office/drawing/2014/main" id="{1D937649-5630-5665-FD20-86BAE7DCD8BF}"/>
                    </a:ext>
                  </a:extLst>
                </p:cNvPr>
                <p:cNvSpPr txBox="1"/>
                <p:nvPr/>
              </p:nvSpPr>
              <p:spPr>
                <a:xfrm>
                  <a:off x="7476566" y="3429000"/>
                  <a:ext cx="4069977" cy="2120068"/>
                </a:xfrm>
                <a:prstGeom prst="rect">
                  <a:avLst/>
                </a:prstGeom>
                <a:noFill/>
              </p:spPr>
              <p:txBody>
                <a:bodyPr wrap="square" rtlCol="0">
                  <a:spAutoFit/>
                </a:bodyPr>
                <a:lstStyle/>
                <a:p>
                  <a:pPr>
                    <a:lnSpc>
                      <a:spcPct val="150000"/>
                    </a:lnSpc>
                  </a:pPr>
                  <a:r>
                    <a:rPr lang="en-US" dirty="0">
                      <a:latin typeface="Times New Roman" panose="02020603050405020304" pitchFamily="18" charset="0"/>
                      <a:cs typeface="Times New Roman" panose="02020603050405020304" pitchFamily="18" charset="0"/>
                    </a:rPr>
                    <a:t>Justification: Community, Trust, &amp; Safety</a:t>
                  </a:r>
                </a:p>
                <a:p>
                  <a:pPr>
                    <a:lnSpc>
                      <a:spcPct val="150000"/>
                    </a:lnSpc>
                  </a:pPr>
                  <a:r>
                    <a:rPr lang="en-US" dirty="0">
                      <a:latin typeface="Times New Roman" panose="02020603050405020304" pitchFamily="18" charset="0"/>
                      <a:cs typeface="Times New Roman" panose="02020603050405020304" pitchFamily="18" charset="0"/>
                    </a:rPr>
                    <a:t>Moderation Criteria: Exceptions</a:t>
                  </a:r>
                </a:p>
                <a:p>
                  <a:pPr>
                    <a:lnSpc>
                      <a:spcPct val="150000"/>
                    </a:lnSpc>
                  </a:pPr>
                  <a:r>
                    <a:rPr lang="en-US" dirty="0">
                      <a:latin typeface="Times New Roman" panose="02020603050405020304" pitchFamily="18" charset="0"/>
                      <a:cs typeface="Times New Roman" panose="02020603050405020304" pitchFamily="18" charset="0"/>
                    </a:rPr>
                    <a:t>Moderation Criteria: Example</a:t>
                  </a:r>
                </a:p>
                <a:p>
                  <a:pPr>
                    <a:lnSpc>
                      <a:spcPct val="150000"/>
                    </a:lnSpc>
                  </a:pPr>
                  <a:r>
                    <a:rPr lang="en-US" dirty="0">
                      <a:latin typeface="Times New Roman" panose="02020603050405020304" pitchFamily="18" charset="0"/>
                      <a:cs typeface="Times New Roman" panose="02020603050405020304" pitchFamily="18" charset="0"/>
                    </a:rPr>
                    <a:t>Moderation Criteria: Definition</a:t>
                  </a:r>
                </a:p>
                <a:p>
                  <a:pPr>
                    <a:lnSpc>
                      <a:spcPct val="150000"/>
                    </a:lnSpc>
                  </a:pPr>
                  <a:r>
                    <a:rPr lang="en-US" dirty="0">
                      <a:latin typeface="Times New Roman" panose="02020603050405020304" pitchFamily="18" charset="0"/>
                      <a:cs typeface="Times New Roman" panose="02020603050405020304" pitchFamily="18" charset="0"/>
                    </a:rPr>
                    <a:t>Signpost</a:t>
                  </a:r>
                </a:p>
              </p:txBody>
            </p:sp>
            <p:sp>
              <p:nvSpPr>
                <p:cNvPr id="18" name="Rectangle: Rounded Corners 17">
                  <a:extLst>
                    <a:ext uri="{FF2B5EF4-FFF2-40B4-BE49-F238E27FC236}">
                      <a16:creationId xmlns:a16="http://schemas.microsoft.com/office/drawing/2014/main" id="{3D4BAC4A-9905-FF54-4721-09EA6F59C442}"/>
                    </a:ext>
                  </a:extLst>
                </p:cNvPr>
                <p:cNvSpPr/>
                <p:nvPr/>
              </p:nvSpPr>
              <p:spPr>
                <a:xfrm>
                  <a:off x="7251189" y="3601584"/>
                  <a:ext cx="234338" cy="224119"/>
                </a:xfrm>
                <a:prstGeom prst="roundRect">
                  <a:avLst/>
                </a:prstGeom>
                <a:solidFill>
                  <a:srgbClr val="F4B18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C4C1CA1-EC67-3BC7-DEA5-8ADCF60A32C2}"/>
                    </a:ext>
                  </a:extLst>
                </p:cNvPr>
                <p:cNvSpPr/>
                <p:nvPr/>
              </p:nvSpPr>
              <p:spPr>
                <a:xfrm>
                  <a:off x="7251189" y="4018403"/>
                  <a:ext cx="234338" cy="224119"/>
                </a:xfrm>
                <a:prstGeom prst="roundRect">
                  <a:avLst/>
                </a:prstGeom>
                <a:solidFill>
                  <a:srgbClr val="A9D1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B78264B4-13F0-7194-A2C5-3395332010A4}"/>
                    </a:ext>
                  </a:extLst>
                </p:cNvPr>
                <p:cNvSpPr/>
                <p:nvPr/>
              </p:nvSpPr>
              <p:spPr>
                <a:xfrm>
                  <a:off x="7251189" y="4426257"/>
                  <a:ext cx="234338" cy="224119"/>
                </a:xfrm>
                <a:prstGeom prst="roundRect">
                  <a:avLst/>
                </a:prstGeom>
                <a:solidFill>
                  <a:srgbClr val="92D1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69FDAC11-E56A-08F4-B9E2-C3EA8B81F8E6}"/>
                    </a:ext>
                  </a:extLst>
                </p:cNvPr>
                <p:cNvSpPr/>
                <p:nvPr/>
              </p:nvSpPr>
              <p:spPr>
                <a:xfrm>
                  <a:off x="7251189" y="4843076"/>
                  <a:ext cx="234338" cy="224119"/>
                </a:xfrm>
                <a:prstGeom prst="roundRect">
                  <a:avLst/>
                </a:prstGeom>
                <a:solidFill>
                  <a:srgbClr val="4596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51D30910-7849-D420-0E37-E56EB622EE5B}"/>
                    </a:ext>
                  </a:extLst>
                </p:cNvPr>
                <p:cNvSpPr/>
                <p:nvPr/>
              </p:nvSpPr>
              <p:spPr>
                <a:xfrm>
                  <a:off x="7251189" y="5257763"/>
                  <a:ext cx="234338" cy="224119"/>
                </a:xfrm>
                <a:prstGeom prst="roundRect">
                  <a:avLst/>
                </a:prstGeom>
                <a:solidFill>
                  <a:srgbClr val="DC94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4" name="Rectangle 13">
              <a:extLst>
                <a:ext uri="{FF2B5EF4-FFF2-40B4-BE49-F238E27FC236}">
                  <a16:creationId xmlns:a16="http://schemas.microsoft.com/office/drawing/2014/main" id="{D135DE81-EBF5-ACF2-35D1-C3E61FBFE4D2}"/>
                </a:ext>
              </a:extLst>
            </p:cNvPr>
            <p:cNvSpPr/>
            <p:nvPr/>
          </p:nvSpPr>
          <p:spPr>
            <a:xfrm>
              <a:off x="197224" y="1259541"/>
              <a:ext cx="7467600" cy="277905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1">
            <a:extLst>
              <a:ext uri="{FF2B5EF4-FFF2-40B4-BE49-F238E27FC236}">
                <a16:creationId xmlns:a16="http://schemas.microsoft.com/office/drawing/2014/main" id="{32A451FA-F0D6-A185-9937-DD237EF5E77B}"/>
              </a:ext>
            </a:extLst>
          </p:cNvPr>
          <p:cNvSpPr>
            <a:spLocks noGrp="1"/>
          </p:cNvSpPr>
          <p:nvPr>
            <p:ph type="title"/>
          </p:nvPr>
        </p:nvSpPr>
        <p:spPr>
          <a:xfrm>
            <a:off x="490053" y="671192"/>
            <a:ext cx="10515600" cy="1325563"/>
          </a:xfrm>
        </p:spPr>
        <p:txBody>
          <a:bodyPr/>
          <a:lstStyle/>
          <a:p>
            <a:r>
              <a:rPr lang="en-US" dirty="0"/>
              <a:t>Contribution: Annotated Dataset</a:t>
            </a:r>
          </a:p>
        </p:txBody>
      </p:sp>
      <p:sp>
        <p:nvSpPr>
          <p:cNvPr id="9" name="Rectangle 8">
            <a:extLst>
              <a:ext uri="{FF2B5EF4-FFF2-40B4-BE49-F238E27FC236}">
                <a16:creationId xmlns:a16="http://schemas.microsoft.com/office/drawing/2014/main" id="{C85AB7AB-E287-DB58-5071-39CBD7C1A809}"/>
              </a:ext>
            </a:extLst>
          </p:cNvPr>
          <p:cNvSpPr/>
          <p:nvPr/>
        </p:nvSpPr>
        <p:spPr>
          <a:xfrm>
            <a:off x="197224" y="2660287"/>
            <a:ext cx="7467600" cy="2779059"/>
          </a:xfrm>
          <a:prstGeom prst="rect">
            <a:avLst/>
          </a:prstGeom>
          <a:solidFill>
            <a:schemeClr val="accent3">
              <a:alpha val="82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6446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490053" y="671192"/>
            <a:ext cx="10515600" cy="1325563"/>
          </a:xfrm>
        </p:spPr>
        <p:txBody>
          <a:bodyPr/>
          <a:lstStyle/>
          <a:p>
            <a:r>
              <a:rPr lang="en-US" dirty="0"/>
              <a:t>Contribution: Annotated Dataset</a:t>
            </a:r>
          </a:p>
        </p:txBody>
      </p:sp>
      <p:sp>
        <p:nvSpPr>
          <p:cNvPr id="3" name="Content Placeholder 2">
            <a:extLst>
              <a:ext uri="{FF2B5EF4-FFF2-40B4-BE49-F238E27FC236}">
                <a16:creationId xmlns:a16="http://schemas.microsoft.com/office/drawing/2014/main" id="{3A629E77-CB79-23CC-F30E-F4DD7906DD43}"/>
              </a:ext>
            </a:extLst>
          </p:cNvPr>
          <p:cNvSpPr>
            <a:spLocks noGrp="1"/>
          </p:cNvSpPr>
          <p:nvPr>
            <p:ph sz="half" idx="1"/>
          </p:nvPr>
        </p:nvSpPr>
        <p:spPr>
          <a:xfrm>
            <a:off x="490053" y="1996755"/>
            <a:ext cx="10763250" cy="4813300"/>
          </a:xfrm>
        </p:spPr>
        <p:txBody>
          <a:bodyPr>
            <a:normAutofit/>
          </a:bodyPr>
          <a:lstStyle/>
          <a:p>
            <a:r>
              <a:rPr lang="en-US" dirty="0"/>
              <a:t>&gt; 1,300 annotated policy pages</a:t>
            </a:r>
          </a:p>
          <a:p>
            <a:r>
              <a:rPr lang="en-US" dirty="0"/>
              <a:t>&gt; 11,000 annotated segments</a:t>
            </a:r>
          </a:p>
          <a:p>
            <a:r>
              <a:rPr lang="en-US" dirty="0"/>
              <a:t>&gt; 1.4 million annotated characters</a:t>
            </a:r>
          </a:p>
          <a:p>
            <a:pPr marL="0" indent="0">
              <a:buNone/>
            </a:pPr>
            <a:endParaRPr lang="en-US" dirty="0"/>
          </a:p>
        </p:txBody>
      </p:sp>
      <p:pic>
        <p:nvPicPr>
          <p:cNvPr id="8" name="Picture 7">
            <a:extLst>
              <a:ext uri="{FF2B5EF4-FFF2-40B4-BE49-F238E27FC236}">
                <a16:creationId xmlns:a16="http://schemas.microsoft.com/office/drawing/2014/main" id="{1CBC230B-78D3-D7EB-7DE4-A8A364149B55}"/>
              </a:ext>
            </a:extLst>
          </p:cNvPr>
          <p:cNvPicPr>
            <a:picLocks noChangeAspect="1"/>
          </p:cNvPicPr>
          <p:nvPr/>
        </p:nvPicPr>
        <p:blipFill>
          <a:blip r:embed="rId4"/>
          <a:stretch>
            <a:fillRect/>
          </a:stretch>
        </p:blipFill>
        <p:spPr>
          <a:xfrm>
            <a:off x="983209" y="4385795"/>
            <a:ext cx="10225581" cy="1801013"/>
          </a:xfrm>
          <a:prstGeom prst="rect">
            <a:avLst/>
          </a:prstGeom>
        </p:spPr>
      </p:pic>
    </p:spTree>
    <p:custDataLst>
      <p:tags r:id="rId1"/>
    </p:custDataLst>
    <p:extLst>
      <p:ext uri="{BB962C8B-B14F-4D97-AF65-F5344CB8AC3E}">
        <p14:creationId xmlns:p14="http://schemas.microsoft.com/office/powerpoint/2010/main" val="43047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p:txBody>
          <a:bodyPr>
            <a:normAutofit/>
          </a:bodyPr>
          <a:lstStyle/>
          <a:p>
            <a:r>
              <a:rPr lang="en-US" dirty="0"/>
              <a:t>Contribution: Analysis</a:t>
            </a:r>
          </a:p>
        </p:txBody>
      </p:sp>
      <p:sp>
        <p:nvSpPr>
          <p:cNvPr id="3" name="Content Placeholder 2">
            <a:extLst>
              <a:ext uri="{FF2B5EF4-FFF2-40B4-BE49-F238E27FC236}">
                <a16:creationId xmlns:a16="http://schemas.microsoft.com/office/drawing/2014/main" id="{3A629E77-CB79-23CC-F30E-F4DD7906DD43}"/>
              </a:ext>
            </a:extLst>
          </p:cNvPr>
          <p:cNvSpPr>
            <a:spLocks noGrp="1"/>
          </p:cNvSpPr>
          <p:nvPr>
            <p:ph type="body" idx="1"/>
          </p:nvPr>
        </p:nvSpPr>
        <p:spPr/>
        <p:txBody>
          <a:bodyPr/>
          <a:lstStyle/>
          <a:p>
            <a:r>
              <a:rPr lang="en-US" dirty="0"/>
              <a:t>Mixed-methods analysis of policy content, structure, and coverage using the annotated dataset</a:t>
            </a:r>
          </a:p>
        </p:txBody>
      </p:sp>
    </p:spTree>
    <p:custDataLst>
      <p:tags r:id="rId1"/>
    </p:custDataLst>
    <p:extLst>
      <p:ext uri="{BB962C8B-B14F-4D97-AF65-F5344CB8AC3E}">
        <p14:creationId xmlns:p14="http://schemas.microsoft.com/office/powerpoint/2010/main" val="1342751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200" y="374957"/>
            <a:ext cx="10515600" cy="1325563"/>
          </a:xfrm>
        </p:spPr>
        <p:txBody>
          <a:bodyPr/>
          <a:lstStyle/>
          <a:p>
            <a:r>
              <a:rPr lang="en-US" dirty="0">
                <a:solidFill>
                  <a:schemeClr val="tx1">
                    <a:lumMod val="85000"/>
                  </a:schemeClr>
                </a:solidFill>
              </a:rPr>
              <a:t>Why do platforms moderate?</a:t>
            </a:r>
          </a:p>
        </p:txBody>
      </p:sp>
      <p:grpSp>
        <p:nvGrpSpPr>
          <p:cNvPr id="9" name="Group 8">
            <a:extLst>
              <a:ext uri="{FF2B5EF4-FFF2-40B4-BE49-F238E27FC236}">
                <a16:creationId xmlns:a16="http://schemas.microsoft.com/office/drawing/2014/main" id="{D2B720E4-20FB-350F-D157-B0D29C2A34DA}"/>
              </a:ext>
            </a:extLst>
          </p:cNvPr>
          <p:cNvGrpSpPr/>
          <p:nvPr/>
        </p:nvGrpSpPr>
        <p:grpSpPr>
          <a:xfrm>
            <a:off x="7792745" y="4298572"/>
            <a:ext cx="4059154" cy="1908215"/>
            <a:chOff x="448049" y="4495479"/>
            <a:chExt cx="4059154" cy="1908215"/>
          </a:xfrm>
        </p:grpSpPr>
        <p:sp>
          <p:nvSpPr>
            <p:cNvPr id="13" name="TextBox 12">
              <a:extLst>
                <a:ext uri="{FF2B5EF4-FFF2-40B4-BE49-F238E27FC236}">
                  <a16:creationId xmlns:a16="http://schemas.microsoft.com/office/drawing/2014/main" id="{C366F624-FE20-68A8-8620-3E8589CE3E59}"/>
                </a:ext>
              </a:extLst>
            </p:cNvPr>
            <p:cNvSpPr txBox="1"/>
            <p:nvPr/>
          </p:nvSpPr>
          <p:spPr>
            <a:xfrm>
              <a:off x="448049" y="4495479"/>
              <a:ext cx="4059154" cy="1908215"/>
            </a:xfrm>
            <a:prstGeom prst="rect">
              <a:avLst/>
            </a:prstGeom>
            <a:noFill/>
          </p:spPr>
          <p:txBody>
            <a:bodyPr wrap="square">
              <a:spAutoFit/>
            </a:bodyPr>
            <a:lstStyle/>
            <a:p>
              <a:pPr lvl="1"/>
              <a:r>
                <a:rPr lang="en-US" sz="2400" i="1" dirty="0"/>
                <a:t>“Our users, as decent human beings, don’t like that kind of thing.” </a:t>
              </a:r>
            </a:p>
            <a:p>
              <a:endParaRPr lang="en-US" dirty="0"/>
            </a:p>
            <a:p>
              <a:r>
                <a:rPr lang="en-US" sz="1400" dirty="0"/>
                <a:t>(Hate and Harassment section of </a:t>
              </a:r>
              <a:r>
                <a:rPr lang="en-US" sz="1400" dirty="0" err="1"/>
                <a:t>tumblr.com’s</a:t>
              </a:r>
              <a:r>
                <a:rPr lang="en-US" sz="1400" dirty="0"/>
                <a:t> Global Advertising Policy)</a:t>
              </a:r>
            </a:p>
          </p:txBody>
        </p:sp>
        <p:cxnSp>
          <p:nvCxnSpPr>
            <p:cNvPr id="14" name="Straight Connector 13">
              <a:extLst>
                <a:ext uri="{FF2B5EF4-FFF2-40B4-BE49-F238E27FC236}">
                  <a16:creationId xmlns:a16="http://schemas.microsoft.com/office/drawing/2014/main" id="{E0EAE621-66BD-3F8D-4B25-27D5831B62CE}"/>
                </a:ext>
              </a:extLst>
            </p:cNvPr>
            <p:cNvCxnSpPr>
              <a:cxnSpLocks/>
            </p:cNvCxnSpPr>
            <p:nvPr/>
          </p:nvCxnSpPr>
          <p:spPr>
            <a:xfrm>
              <a:off x="814671" y="4495479"/>
              <a:ext cx="0" cy="1118129"/>
            </a:xfrm>
            <a:prstGeom prst="line">
              <a:avLst/>
            </a:prstGeom>
            <a:ln w="76200"/>
          </p:spPr>
          <p:style>
            <a:lnRef idx="1">
              <a:schemeClr val="accent1"/>
            </a:lnRef>
            <a:fillRef idx="0">
              <a:schemeClr val="accent1"/>
            </a:fillRef>
            <a:effectRef idx="0">
              <a:schemeClr val="accent1"/>
            </a:effectRef>
            <a:fontRef idx="minor">
              <a:schemeClr val="tx1"/>
            </a:fontRef>
          </p:style>
        </p:cxnSp>
      </p:grpSp>
      <p:graphicFrame>
        <p:nvGraphicFramePr>
          <p:cNvPr id="7" name="Table 6">
            <a:extLst>
              <a:ext uri="{FF2B5EF4-FFF2-40B4-BE49-F238E27FC236}">
                <a16:creationId xmlns:a16="http://schemas.microsoft.com/office/drawing/2014/main" id="{C718F09F-0289-1927-D505-308B2E2F1A1B}"/>
              </a:ext>
            </a:extLst>
          </p:cNvPr>
          <p:cNvGraphicFramePr>
            <a:graphicFrameLocks noGrp="1"/>
          </p:cNvGraphicFramePr>
          <p:nvPr>
            <p:extLst>
              <p:ext uri="{D42A27DB-BD31-4B8C-83A1-F6EECF244321}">
                <p14:modId xmlns:p14="http://schemas.microsoft.com/office/powerpoint/2010/main" val="725107593"/>
              </p:ext>
            </p:extLst>
          </p:nvPr>
        </p:nvGraphicFramePr>
        <p:xfrm>
          <a:off x="838200" y="2005780"/>
          <a:ext cx="6637511" cy="4201007"/>
        </p:xfrm>
        <a:graphic>
          <a:graphicData uri="http://schemas.openxmlformats.org/drawingml/2006/table">
            <a:tbl>
              <a:tblPr firstRow="1">
                <a:tableStyleId>{D7AC3CCA-C797-4891-BE02-D94E43425B78}</a:tableStyleId>
              </a:tblPr>
              <a:tblGrid>
                <a:gridCol w="3127396">
                  <a:extLst>
                    <a:ext uri="{9D8B030D-6E8A-4147-A177-3AD203B41FA5}">
                      <a16:colId xmlns:a16="http://schemas.microsoft.com/office/drawing/2014/main" val="1588967007"/>
                    </a:ext>
                  </a:extLst>
                </a:gridCol>
                <a:gridCol w="3510115">
                  <a:extLst>
                    <a:ext uri="{9D8B030D-6E8A-4147-A177-3AD203B41FA5}">
                      <a16:colId xmlns:a16="http://schemas.microsoft.com/office/drawing/2014/main" val="2222488825"/>
                    </a:ext>
                  </a:extLst>
                </a:gridCol>
              </a:tblGrid>
              <a:tr h="1115747">
                <a:tc>
                  <a:txBody>
                    <a:bodyPr/>
                    <a:lstStyle/>
                    <a:p>
                      <a:pPr algn="ctr" rtl="0" fontAlgn="b"/>
                      <a:r>
                        <a:rPr lang="en-US" sz="3200" b="1" u="none" dirty="0">
                          <a:solidFill>
                            <a:schemeClr val="bg1">
                              <a:lumMod val="95000"/>
                              <a:lumOff val="5000"/>
                            </a:schemeClr>
                          </a:solidFill>
                          <a:effectLst/>
                        </a:rPr>
                        <a:t>Moderation Topic</a:t>
                      </a:r>
                      <a:endParaRPr lang="en-US" sz="3200" b="1" u="none" dirty="0">
                        <a:solidFill>
                          <a:schemeClr val="bg1">
                            <a:lumMod val="95000"/>
                            <a:lumOff val="5000"/>
                          </a:schemeClr>
                        </a:solidFill>
                        <a:effectLst/>
                        <a:latin typeface="+mn-lt"/>
                      </a:endParaRPr>
                    </a:p>
                  </a:txBody>
                  <a:tcPr marL="28575" marR="28575" marT="19050" marB="19050" anchor="ctr"/>
                </a:tc>
                <a:tc>
                  <a:txBody>
                    <a:bodyPr/>
                    <a:lstStyle/>
                    <a:p>
                      <a:pPr algn="ctr" rtl="0" fontAlgn="b"/>
                      <a:r>
                        <a:rPr lang="en-US" sz="3200" b="1" u="none" dirty="0">
                          <a:solidFill>
                            <a:schemeClr val="bg1">
                              <a:lumMod val="95000"/>
                              <a:lumOff val="5000"/>
                            </a:schemeClr>
                          </a:solidFill>
                          <a:effectLst/>
                        </a:rPr>
                        <a:t> Policy Justification</a:t>
                      </a:r>
                      <a:endParaRPr lang="en-US" sz="3200" b="1" i="0" u="none" dirty="0">
                        <a:solidFill>
                          <a:schemeClr val="bg1">
                            <a:lumMod val="95000"/>
                            <a:lumOff val="5000"/>
                          </a:schemeClr>
                        </a:solidFill>
                        <a:effectLst/>
                        <a:latin typeface="+mn-lt"/>
                      </a:endParaRPr>
                    </a:p>
                  </a:txBody>
                  <a:tcPr marL="28575" marR="28575" marT="19050" marB="19050" anchor="ctr"/>
                </a:tc>
                <a:extLst>
                  <a:ext uri="{0D108BD9-81ED-4DB2-BD59-A6C34878D82A}">
                    <a16:rowId xmlns:a16="http://schemas.microsoft.com/office/drawing/2014/main" val="1524529030"/>
                  </a:ext>
                </a:extLst>
              </a:tr>
              <a:tr h="1028420">
                <a:tc>
                  <a:txBody>
                    <a:bodyPr/>
                    <a:lstStyle/>
                    <a:p>
                      <a:pPr algn="l" rtl="0" fontAlgn="b"/>
                      <a:r>
                        <a:rPr lang="en-US" sz="3200" u="none" dirty="0">
                          <a:solidFill>
                            <a:schemeClr val="bg1">
                              <a:lumMod val="95000"/>
                              <a:lumOff val="5000"/>
                            </a:schemeClr>
                          </a:solidFill>
                          <a:effectLst/>
                        </a:rPr>
                        <a:t> Copyright</a:t>
                      </a:r>
                      <a:endParaRPr lang="en-US" sz="3200" u="none" dirty="0">
                        <a:solidFill>
                          <a:schemeClr val="bg1">
                            <a:lumMod val="95000"/>
                            <a:lumOff val="5000"/>
                          </a:schemeClr>
                        </a:solidFill>
                        <a:effectLst/>
                        <a:latin typeface="+mn-lt"/>
                      </a:endParaRPr>
                    </a:p>
                  </a:txBody>
                  <a:tcPr marL="28575" marR="28575" marT="19050" marB="19050" anchor="ctr"/>
                </a:tc>
                <a:tc>
                  <a:txBody>
                    <a:bodyPr/>
                    <a:lstStyle/>
                    <a:p>
                      <a:pPr algn="ctr" rtl="0" fontAlgn="b"/>
                      <a:r>
                        <a:rPr lang="en-US" sz="3200" u="none" dirty="0">
                          <a:solidFill>
                            <a:schemeClr val="bg1">
                              <a:lumMod val="95000"/>
                              <a:lumOff val="5000"/>
                            </a:schemeClr>
                          </a:solidFill>
                          <a:effectLst/>
                        </a:rPr>
                        <a:t> </a:t>
                      </a:r>
                      <a:r>
                        <a:rPr lang="en-US" sz="3200" i="1" u="none" dirty="0">
                          <a:solidFill>
                            <a:schemeClr val="bg1">
                              <a:lumMod val="95000"/>
                              <a:lumOff val="5000"/>
                            </a:schemeClr>
                          </a:solidFill>
                          <a:effectLst/>
                        </a:rPr>
                        <a:t>Legal (</a:t>
                      </a:r>
                      <a:r>
                        <a:rPr lang="en-US" sz="1800" i="1" u="none" baseline="0" dirty="0">
                          <a:solidFill>
                            <a:schemeClr val="bg1">
                              <a:lumMod val="95000"/>
                              <a:lumOff val="5000"/>
                            </a:schemeClr>
                          </a:solidFill>
                          <a:effectLst/>
                        </a:rPr>
                        <a:t>≈</a:t>
                      </a:r>
                      <a:r>
                        <a:rPr lang="en-US" sz="3200" i="1" u="none" baseline="0" dirty="0">
                          <a:solidFill>
                            <a:schemeClr val="bg1">
                              <a:lumMod val="95000"/>
                              <a:lumOff val="5000"/>
                            </a:schemeClr>
                          </a:solidFill>
                          <a:effectLst/>
                        </a:rPr>
                        <a:t>79</a:t>
                      </a:r>
                      <a:r>
                        <a:rPr lang="en-US" sz="3200" i="1" u="none" dirty="0">
                          <a:solidFill>
                            <a:schemeClr val="bg1">
                              <a:lumMod val="95000"/>
                              <a:lumOff val="5000"/>
                            </a:schemeClr>
                          </a:solidFill>
                          <a:effectLst/>
                        </a:rPr>
                        <a:t>%)</a:t>
                      </a:r>
                      <a:endParaRPr lang="en-US" sz="3200" i="1" u="none" dirty="0">
                        <a:solidFill>
                          <a:schemeClr val="bg1">
                            <a:lumMod val="95000"/>
                            <a:lumOff val="5000"/>
                          </a:schemeClr>
                        </a:solidFill>
                        <a:effectLst/>
                        <a:latin typeface="+mn-lt"/>
                      </a:endParaRPr>
                    </a:p>
                  </a:txBody>
                  <a:tcPr marL="28575" marR="28575" marT="19050" marB="19050" anchor="ctr"/>
                </a:tc>
                <a:extLst>
                  <a:ext uri="{0D108BD9-81ED-4DB2-BD59-A6C34878D82A}">
                    <a16:rowId xmlns:a16="http://schemas.microsoft.com/office/drawing/2014/main" val="620127318"/>
                  </a:ext>
                </a:extLst>
              </a:tr>
              <a:tr h="10284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3200" u="none" kern="1200" dirty="0">
                          <a:solidFill>
                            <a:schemeClr val="bg1">
                              <a:lumMod val="95000"/>
                              <a:lumOff val="5000"/>
                            </a:schemeClr>
                          </a:solidFill>
                          <a:effectLst/>
                        </a:rPr>
                        <a:t> Hate Speech</a:t>
                      </a:r>
                      <a:endParaRPr lang="en-US" sz="3200" i="0" u="none" kern="1200" dirty="0">
                        <a:solidFill>
                          <a:schemeClr val="bg1">
                            <a:lumMod val="95000"/>
                            <a:lumOff val="5000"/>
                          </a:schemeClr>
                        </a:solidFill>
                        <a:effectLst/>
                        <a:latin typeface="+mn-lt"/>
                        <a:ea typeface="+mn-ea"/>
                        <a:cs typeface="+mn-cs"/>
                      </a:endParaRPr>
                    </a:p>
                  </a:txBody>
                  <a:tcPr marL="28575" marR="28575" marT="19050" marB="19050" anchor="ctr"/>
                </a:tc>
                <a:tc rowSpan="2">
                  <a:txBody>
                    <a:bodyPr/>
                    <a:lstStyle/>
                    <a:p>
                      <a:pPr algn="ctr" rtl="0" fontAlgn="b"/>
                      <a:r>
                        <a:rPr lang="en-US" sz="3200" u="none" kern="1200" dirty="0">
                          <a:solidFill>
                            <a:schemeClr val="bg1">
                              <a:lumMod val="95000"/>
                              <a:lumOff val="5000"/>
                            </a:schemeClr>
                          </a:solidFill>
                          <a:effectLst/>
                        </a:rPr>
                        <a:t> </a:t>
                      </a:r>
                      <a:r>
                        <a:rPr lang="en-US" sz="3200" i="1" u="none" kern="1200" dirty="0">
                          <a:solidFill>
                            <a:schemeClr val="bg1">
                              <a:lumMod val="95000"/>
                              <a:lumOff val="5000"/>
                            </a:schemeClr>
                          </a:solidFill>
                          <a:effectLst/>
                        </a:rPr>
                        <a:t>Community, Trust, &amp; Safety</a:t>
                      </a:r>
                    </a:p>
                    <a:p>
                      <a:pPr algn="ctr" rtl="0" fontAlgn="b"/>
                      <a:r>
                        <a:rPr lang="en-US" sz="3200" i="1" u="none" dirty="0">
                          <a:solidFill>
                            <a:schemeClr val="bg1">
                              <a:lumMod val="95000"/>
                              <a:lumOff val="5000"/>
                            </a:schemeClr>
                          </a:solidFill>
                          <a:effectLst/>
                        </a:rPr>
                        <a:t>(</a:t>
                      </a:r>
                      <a:r>
                        <a:rPr lang="en-US" sz="1800" i="1" u="none" baseline="0" dirty="0">
                          <a:solidFill>
                            <a:schemeClr val="bg1">
                              <a:lumMod val="95000"/>
                              <a:lumOff val="5000"/>
                            </a:schemeClr>
                          </a:solidFill>
                          <a:effectLst/>
                        </a:rPr>
                        <a:t>≈</a:t>
                      </a:r>
                      <a:r>
                        <a:rPr lang="en-US" sz="3200" i="1" u="none" dirty="0">
                          <a:solidFill>
                            <a:schemeClr val="bg1">
                              <a:lumMod val="95000"/>
                              <a:lumOff val="5000"/>
                            </a:schemeClr>
                          </a:solidFill>
                          <a:effectLst/>
                        </a:rPr>
                        <a:t>83%)</a:t>
                      </a:r>
                      <a:endParaRPr lang="en-US" sz="3200" i="1" u="none" kern="1200" dirty="0">
                        <a:solidFill>
                          <a:schemeClr val="bg1">
                            <a:lumMod val="95000"/>
                            <a:lumOff val="5000"/>
                          </a:schemeClr>
                        </a:solidFill>
                        <a:effectLst/>
                        <a:latin typeface="+mn-lt"/>
                        <a:ea typeface="+mn-ea"/>
                        <a:cs typeface="+mn-cs"/>
                      </a:endParaRPr>
                    </a:p>
                  </a:txBody>
                  <a:tcPr marL="28575" marR="28575" marT="19050" marB="19050" anchor="ctr"/>
                </a:tc>
                <a:extLst>
                  <a:ext uri="{0D108BD9-81ED-4DB2-BD59-A6C34878D82A}">
                    <a16:rowId xmlns:a16="http://schemas.microsoft.com/office/drawing/2014/main" val="1715063828"/>
                  </a:ext>
                </a:extLst>
              </a:tr>
              <a:tr h="10284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3200" u="none" kern="1200" dirty="0">
                          <a:solidFill>
                            <a:schemeClr val="bg1">
                              <a:lumMod val="95000"/>
                              <a:lumOff val="5000"/>
                            </a:schemeClr>
                          </a:solidFill>
                          <a:effectLst/>
                        </a:rPr>
                        <a:t> Misinformation</a:t>
                      </a:r>
                      <a:endParaRPr lang="en-US" sz="3200" i="0" u="none" kern="1200" dirty="0">
                        <a:solidFill>
                          <a:schemeClr val="bg1">
                            <a:lumMod val="95000"/>
                            <a:lumOff val="5000"/>
                          </a:schemeClr>
                        </a:solidFill>
                        <a:effectLst/>
                        <a:latin typeface="+mn-lt"/>
                        <a:ea typeface="+mn-ea"/>
                        <a:cs typeface="+mn-cs"/>
                      </a:endParaRPr>
                    </a:p>
                  </a:txBody>
                  <a:tcPr marL="28575" marR="28575" marT="19050" marB="19050" anchor="ctr"/>
                </a:tc>
                <a:tc vMerge="1">
                  <a:txBody>
                    <a:bodyPr/>
                    <a:lstStyle/>
                    <a:p>
                      <a:pPr algn="l" rtl="0" fontAlgn="b"/>
                      <a:endParaRPr lang="en-US" sz="1400" b="0" u="sng" dirty="0">
                        <a:solidFill>
                          <a:srgbClr val="1155CC"/>
                        </a:solidFill>
                        <a:effectLst/>
                        <a:latin typeface="+mn-lt"/>
                      </a:endParaRPr>
                    </a:p>
                  </a:txBody>
                  <a:tcPr marL="28575" marR="28575" marT="19050" marB="19050" anchor="ctr"/>
                </a:tc>
                <a:extLst>
                  <a:ext uri="{0D108BD9-81ED-4DB2-BD59-A6C34878D82A}">
                    <a16:rowId xmlns:a16="http://schemas.microsoft.com/office/drawing/2014/main" val="3214456808"/>
                  </a:ext>
                </a:extLst>
              </a:tr>
            </a:tbl>
          </a:graphicData>
        </a:graphic>
      </p:graphicFrame>
    </p:spTree>
    <p:custDataLst>
      <p:tags r:id="rId1"/>
    </p:custDataLst>
    <p:extLst>
      <p:ext uri="{BB962C8B-B14F-4D97-AF65-F5344CB8AC3E}">
        <p14:creationId xmlns:p14="http://schemas.microsoft.com/office/powerpoint/2010/main" val="338353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200" y="374957"/>
            <a:ext cx="9177169" cy="1325563"/>
          </a:xfrm>
        </p:spPr>
        <p:txBody>
          <a:bodyPr/>
          <a:lstStyle/>
          <a:p>
            <a:r>
              <a:rPr lang="en-US" dirty="0">
                <a:solidFill>
                  <a:schemeClr val="tx1">
                    <a:lumMod val="85000"/>
                  </a:schemeClr>
                </a:solidFill>
              </a:rPr>
              <a:t>(When) do platforms take a deeper look at flagged content?</a:t>
            </a:r>
          </a:p>
        </p:txBody>
      </p:sp>
      <p:graphicFrame>
        <p:nvGraphicFramePr>
          <p:cNvPr id="7" name="Table 6">
            <a:extLst>
              <a:ext uri="{FF2B5EF4-FFF2-40B4-BE49-F238E27FC236}">
                <a16:creationId xmlns:a16="http://schemas.microsoft.com/office/drawing/2014/main" id="{C718F09F-0289-1927-D505-308B2E2F1A1B}"/>
              </a:ext>
            </a:extLst>
          </p:cNvPr>
          <p:cNvGraphicFramePr>
            <a:graphicFrameLocks noGrp="1"/>
          </p:cNvGraphicFramePr>
          <p:nvPr>
            <p:extLst>
              <p:ext uri="{D42A27DB-BD31-4B8C-83A1-F6EECF244321}">
                <p14:modId xmlns:p14="http://schemas.microsoft.com/office/powerpoint/2010/main" val="3700527659"/>
              </p:ext>
            </p:extLst>
          </p:nvPr>
        </p:nvGraphicFramePr>
        <p:xfrm>
          <a:off x="206711" y="2013387"/>
          <a:ext cx="6002357" cy="4586400"/>
        </p:xfrm>
        <a:graphic>
          <a:graphicData uri="http://schemas.openxmlformats.org/drawingml/2006/table">
            <a:tbl>
              <a:tblPr firstRow="1">
                <a:tableStyleId>{D7AC3CCA-C797-4891-BE02-D94E43425B78}</a:tableStyleId>
              </a:tblPr>
              <a:tblGrid>
                <a:gridCol w="3155921">
                  <a:extLst>
                    <a:ext uri="{9D8B030D-6E8A-4147-A177-3AD203B41FA5}">
                      <a16:colId xmlns:a16="http://schemas.microsoft.com/office/drawing/2014/main" val="1588967007"/>
                    </a:ext>
                  </a:extLst>
                </a:gridCol>
                <a:gridCol w="2846436">
                  <a:extLst>
                    <a:ext uri="{9D8B030D-6E8A-4147-A177-3AD203B41FA5}">
                      <a16:colId xmlns:a16="http://schemas.microsoft.com/office/drawing/2014/main" val="2222488825"/>
                    </a:ext>
                  </a:extLst>
                </a:gridCol>
              </a:tblGrid>
              <a:tr h="1115747">
                <a:tc>
                  <a:txBody>
                    <a:bodyPr/>
                    <a:lstStyle/>
                    <a:p>
                      <a:pPr algn="ctr" rtl="0" fontAlgn="b"/>
                      <a:r>
                        <a:rPr lang="en-US" sz="3200" b="1" u="none" dirty="0">
                          <a:solidFill>
                            <a:schemeClr val="bg1">
                              <a:lumMod val="95000"/>
                              <a:lumOff val="5000"/>
                            </a:schemeClr>
                          </a:solidFill>
                          <a:effectLst/>
                        </a:rPr>
                        <a:t>Moderation Topic</a:t>
                      </a:r>
                      <a:endParaRPr lang="en-US" sz="3200" b="1" u="none" dirty="0">
                        <a:solidFill>
                          <a:schemeClr val="bg1">
                            <a:lumMod val="95000"/>
                            <a:lumOff val="5000"/>
                          </a:schemeClr>
                        </a:solidFill>
                        <a:effectLst/>
                        <a:latin typeface="+mn-lt"/>
                      </a:endParaRPr>
                    </a:p>
                  </a:txBody>
                  <a:tcPr marL="28575" marR="28575" marT="19050" marB="19050" anchor="ctr"/>
                </a:tc>
                <a:tc>
                  <a:txBody>
                    <a:bodyPr/>
                    <a:lstStyle/>
                    <a:p>
                      <a:pPr algn="ctr" rtl="0" fontAlgn="b"/>
                      <a:r>
                        <a:rPr lang="en-US" sz="3200" b="1" i="0" u="none" dirty="0">
                          <a:solidFill>
                            <a:schemeClr val="bg1">
                              <a:lumMod val="95000"/>
                              <a:lumOff val="5000"/>
                            </a:schemeClr>
                          </a:solidFill>
                          <a:effectLst/>
                          <a:latin typeface="+mn-lt"/>
                        </a:rPr>
                        <a:t>Portion of Investigation Policies</a:t>
                      </a:r>
                    </a:p>
                  </a:txBody>
                  <a:tcPr marL="28575" marR="28575" marT="19050" marB="19050" anchor="ctr"/>
                </a:tc>
                <a:extLst>
                  <a:ext uri="{0D108BD9-81ED-4DB2-BD59-A6C34878D82A}">
                    <a16:rowId xmlns:a16="http://schemas.microsoft.com/office/drawing/2014/main" val="1524529030"/>
                  </a:ext>
                </a:extLst>
              </a:tr>
              <a:tr h="1028420">
                <a:tc>
                  <a:txBody>
                    <a:bodyPr/>
                    <a:lstStyle/>
                    <a:p>
                      <a:pPr algn="l" rtl="0" fontAlgn="b"/>
                      <a:r>
                        <a:rPr lang="en-US" sz="3200" u="none" dirty="0">
                          <a:solidFill>
                            <a:schemeClr val="bg1">
                              <a:lumMod val="95000"/>
                              <a:lumOff val="5000"/>
                            </a:schemeClr>
                          </a:solidFill>
                          <a:effectLst/>
                        </a:rPr>
                        <a:t> Copyright</a:t>
                      </a:r>
                      <a:endParaRPr lang="en-US" sz="3200" u="none" dirty="0">
                        <a:solidFill>
                          <a:schemeClr val="bg1">
                            <a:lumMod val="95000"/>
                            <a:lumOff val="5000"/>
                          </a:schemeClr>
                        </a:solidFill>
                        <a:effectLst/>
                        <a:latin typeface="+mn-lt"/>
                      </a:endParaRPr>
                    </a:p>
                  </a:txBody>
                  <a:tcPr marL="28575" marR="28575" marT="19050" marB="19050" anchor="ctr"/>
                </a:tc>
                <a:tc>
                  <a:txBody>
                    <a:bodyPr/>
                    <a:lstStyle/>
                    <a:p>
                      <a:pPr algn="ctr" rtl="0" fontAlgn="b"/>
                      <a:r>
                        <a:rPr lang="en-US" sz="1800" i="1" u="none" baseline="0" dirty="0">
                          <a:solidFill>
                            <a:schemeClr val="bg1">
                              <a:lumMod val="95000"/>
                              <a:lumOff val="5000"/>
                            </a:schemeClr>
                          </a:solidFill>
                          <a:effectLst/>
                        </a:rPr>
                        <a:t>≈</a:t>
                      </a:r>
                      <a:r>
                        <a:rPr lang="en-US" sz="3200" i="1" u="none" baseline="0" dirty="0">
                          <a:solidFill>
                            <a:schemeClr val="bg1">
                              <a:lumMod val="95000"/>
                              <a:lumOff val="5000"/>
                            </a:schemeClr>
                          </a:solidFill>
                          <a:effectLst/>
                        </a:rPr>
                        <a:t>15</a:t>
                      </a:r>
                      <a:r>
                        <a:rPr lang="en-US" sz="3200" i="1" u="none" dirty="0">
                          <a:solidFill>
                            <a:schemeClr val="bg1">
                              <a:lumMod val="95000"/>
                              <a:lumOff val="5000"/>
                            </a:schemeClr>
                          </a:solidFill>
                          <a:effectLst/>
                        </a:rPr>
                        <a:t>%</a:t>
                      </a:r>
                      <a:endParaRPr lang="en-US" sz="3200" i="1" u="none" dirty="0">
                        <a:solidFill>
                          <a:schemeClr val="bg1">
                            <a:lumMod val="95000"/>
                            <a:lumOff val="5000"/>
                          </a:schemeClr>
                        </a:solidFill>
                        <a:effectLst/>
                        <a:latin typeface="+mn-lt"/>
                      </a:endParaRPr>
                    </a:p>
                  </a:txBody>
                  <a:tcPr marL="28575" marR="28575" marT="19050" marB="19050" anchor="ctr"/>
                </a:tc>
                <a:extLst>
                  <a:ext uri="{0D108BD9-81ED-4DB2-BD59-A6C34878D82A}">
                    <a16:rowId xmlns:a16="http://schemas.microsoft.com/office/drawing/2014/main" val="620127318"/>
                  </a:ext>
                </a:extLst>
              </a:tr>
              <a:tr h="10284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3200" u="none" kern="1200" dirty="0">
                          <a:solidFill>
                            <a:schemeClr val="bg1">
                              <a:lumMod val="95000"/>
                              <a:lumOff val="5000"/>
                            </a:schemeClr>
                          </a:solidFill>
                          <a:effectLst/>
                        </a:rPr>
                        <a:t> Hate Speech</a:t>
                      </a:r>
                      <a:endParaRPr lang="en-US" sz="3200" i="0" u="none" kern="1200" dirty="0">
                        <a:solidFill>
                          <a:schemeClr val="bg1">
                            <a:lumMod val="95000"/>
                            <a:lumOff val="5000"/>
                          </a:schemeClr>
                        </a:solidFill>
                        <a:effectLst/>
                        <a:latin typeface="+mn-lt"/>
                        <a:ea typeface="+mn-ea"/>
                        <a:cs typeface="+mn-cs"/>
                      </a:endParaRPr>
                    </a:p>
                  </a:txBody>
                  <a:tcPr marL="28575" marR="28575" marT="19050" marB="19050" anchor="ctr"/>
                </a:tc>
                <a:tc rowSpan="2">
                  <a:txBody>
                    <a:bodyPr/>
                    <a:lstStyle/>
                    <a:p>
                      <a:pPr algn="ctr" rtl="0" fontAlgn="b"/>
                      <a:r>
                        <a:rPr lang="en-US" sz="1800" i="1" u="none" baseline="0" dirty="0">
                          <a:solidFill>
                            <a:schemeClr val="bg1">
                              <a:lumMod val="95000"/>
                              <a:lumOff val="5000"/>
                            </a:schemeClr>
                          </a:solidFill>
                          <a:effectLst/>
                        </a:rPr>
                        <a:t>≈</a:t>
                      </a:r>
                      <a:r>
                        <a:rPr lang="en-US" sz="3200" i="1" u="none" dirty="0">
                          <a:solidFill>
                            <a:schemeClr val="bg1">
                              <a:lumMod val="95000"/>
                              <a:lumOff val="5000"/>
                            </a:schemeClr>
                          </a:solidFill>
                          <a:effectLst/>
                        </a:rPr>
                        <a:t>85%</a:t>
                      </a:r>
                      <a:endParaRPr lang="en-US" sz="3200" i="1" u="none" kern="1200" dirty="0">
                        <a:solidFill>
                          <a:schemeClr val="bg1">
                            <a:lumMod val="95000"/>
                            <a:lumOff val="5000"/>
                          </a:schemeClr>
                        </a:solidFill>
                        <a:effectLst/>
                        <a:latin typeface="+mn-lt"/>
                        <a:ea typeface="+mn-ea"/>
                        <a:cs typeface="+mn-cs"/>
                      </a:endParaRPr>
                    </a:p>
                  </a:txBody>
                  <a:tcPr marL="28575" marR="28575" marT="19050" marB="19050" anchor="ctr"/>
                </a:tc>
                <a:extLst>
                  <a:ext uri="{0D108BD9-81ED-4DB2-BD59-A6C34878D82A}">
                    <a16:rowId xmlns:a16="http://schemas.microsoft.com/office/drawing/2014/main" val="1715063828"/>
                  </a:ext>
                </a:extLst>
              </a:tr>
              <a:tr h="10284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3200" u="none" kern="1200" dirty="0">
                          <a:solidFill>
                            <a:schemeClr val="bg1">
                              <a:lumMod val="95000"/>
                              <a:lumOff val="5000"/>
                            </a:schemeClr>
                          </a:solidFill>
                          <a:effectLst/>
                        </a:rPr>
                        <a:t> Misinformation</a:t>
                      </a:r>
                      <a:endParaRPr lang="en-US" sz="3200" i="0" u="none" kern="1200" dirty="0">
                        <a:solidFill>
                          <a:schemeClr val="bg1">
                            <a:lumMod val="95000"/>
                            <a:lumOff val="5000"/>
                          </a:schemeClr>
                        </a:solidFill>
                        <a:effectLst/>
                        <a:latin typeface="+mn-lt"/>
                        <a:ea typeface="+mn-ea"/>
                        <a:cs typeface="+mn-cs"/>
                      </a:endParaRPr>
                    </a:p>
                  </a:txBody>
                  <a:tcPr marL="28575" marR="28575" marT="19050" marB="19050" anchor="ctr"/>
                </a:tc>
                <a:tc vMerge="1">
                  <a:txBody>
                    <a:bodyPr/>
                    <a:lstStyle/>
                    <a:p>
                      <a:pPr algn="l" rtl="0" fontAlgn="b"/>
                      <a:endParaRPr lang="en-US" sz="1400" b="0" u="sng" dirty="0">
                        <a:solidFill>
                          <a:srgbClr val="1155CC"/>
                        </a:solidFill>
                        <a:effectLst/>
                        <a:latin typeface="+mn-lt"/>
                      </a:endParaRPr>
                    </a:p>
                  </a:txBody>
                  <a:tcPr marL="28575" marR="28575" marT="19050" marB="19050" anchor="ctr"/>
                </a:tc>
                <a:extLst>
                  <a:ext uri="{0D108BD9-81ED-4DB2-BD59-A6C34878D82A}">
                    <a16:rowId xmlns:a16="http://schemas.microsoft.com/office/drawing/2014/main" val="3214456808"/>
                  </a:ext>
                </a:extLst>
              </a:tr>
            </a:tbl>
          </a:graphicData>
        </a:graphic>
      </p:graphicFrame>
      <p:sp>
        <p:nvSpPr>
          <p:cNvPr id="3" name="TextBox 2">
            <a:extLst>
              <a:ext uri="{FF2B5EF4-FFF2-40B4-BE49-F238E27FC236}">
                <a16:creationId xmlns:a16="http://schemas.microsoft.com/office/drawing/2014/main" id="{E7EE4B02-A3BE-98BB-5878-6B77CE832056}"/>
              </a:ext>
            </a:extLst>
          </p:cNvPr>
          <p:cNvSpPr txBox="1"/>
          <p:nvPr/>
        </p:nvSpPr>
        <p:spPr>
          <a:xfrm>
            <a:off x="6341804" y="1945070"/>
            <a:ext cx="5850196" cy="2431435"/>
          </a:xfrm>
          <a:prstGeom prst="rect">
            <a:avLst/>
          </a:prstGeom>
          <a:noFill/>
        </p:spPr>
        <p:txBody>
          <a:bodyPr wrap="square">
            <a:spAutoFit/>
          </a:bodyPr>
          <a:lstStyle/>
          <a:p>
            <a:pPr lvl="1"/>
            <a:r>
              <a:rPr lang="en-US" sz="2000" dirty="0"/>
              <a:t>“</a:t>
            </a:r>
            <a:r>
              <a:rPr lang="en-US" sz="2000" b="1" dirty="0">
                <a:solidFill>
                  <a:srgbClr val="FFC000"/>
                </a:solidFill>
              </a:rPr>
              <a:t>GitHub Isn’t The Judge</a:t>
            </a:r>
            <a:r>
              <a:rPr lang="en-US" sz="2000" dirty="0"/>
              <a:t>. GitHub exercises little discretion in this process other than determining whether the notices meet the minimum requirements of the DMCA. </a:t>
            </a:r>
            <a:r>
              <a:rPr lang="en-US" sz="2000" b="1" dirty="0">
                <a:solidFill>
                  <a:srgbClr val="FFC000"/>
                </a:solidFill>
              </a:rPr>
              <a:t>It is up to the parties (and their lawyers) </a:t>
            </a:r>
            <a:r>
              <a:rPr lang="en-US" sz="2000" dirty="0"/>
              <a:t>to evaluate the merit of their claims.”</a:t>
            </a:r>
          </a:p>
          <a:p>
            <a:pPr lvl="1"/>
            <a:endParaRPr lang="en-US" dirty="0"/>
          </a:p>
          <a:p>
            <a:r>
              <a:rPr lang="en-US" sz="1400" dirty="0"/>
              <a:t>(</a:t>
            </a:r>
            <a:r>
              <a:rPr lang="en-US" sz="1400" dirty="0" err="1"/>
              <a:t>github.com’s</a:t>
            </a:r>
            <a:r>
              <a:rPr lang="en-US" sz="1400" dirty="0"/>
              <a:t> DMCA Guide)</a:t>
            </a:r>
          </a:p>
        </p:txBody>
      </p:sp>
      <p:grpSp>
        <p:nvGrpSpPr>
          <p:cNvPr id="4" name="Group 3">
            <a:extLst>
              <a:ext uri="{FF2B5EF4-FFF2-40B4-BE49-F238E27FC236}">
                <a16:creationId xmlns:a16="http://schemas.microsoft.com/office/drawing/2014/main" id="{B83C27CA-6AA6-A165-766E-ACEDA2AE951B}"/>
              </a:ext>
            </a:extLst>
          </p:cNvPr>
          <p:cNvGrpSpPr/>
          <p:nvPr/>
        </p:nvGrpSpPr>
        <p:grpSpPr>
          <a:xfrm>
            <a:off x="6341804" y="4621055"/>
            <a:ext cx="5265903" cy="1815882"/>
            <a:chOff x="6661612" y="4529072"/>
            <a:chExt cx="5265903" cy="1815882"/>
          </a:xfrm>
        </p:grpSpPr>
        <p:sp>
          <p:nvSpPr>
            <p:cNvPr id="5" name="TextBox 4">
              <a:extLst>
                <a:ext uri="{FF2B5EF4-FFF2-40B4-BE49-F238E27FC236}">
                  <a16:creationId xmlns:a16="http://schemas.microsoft.com/office/drawing/2014/main" id="{25B51425-276F-3B5B-96BE-0A2130E7045F}"/>
                </a:ext>
              </a:extLst>
            </p:cNvPr>
            <p:cNvSpPr txBox="1"/>
            <p:nvPr/>
          </p:nvSpPr>
          <p:spPr>
            <a:xfrm>
              <a:off x="6661612" y="4529072"/>
              <a:ext cx="5265903" cy="1815882"/>
            </a:xfrm>
            <a:prstGeom prst="rect">
              <a:avLst/>
            </a:prstGeom>
            <a:noFill/>
          </p:spPr>
          <p:txBody>
            <a:bodyPr wrap="square">
              <a:spAutoFit/>
            </a:bodyPr>
            <a:lstStyle/>
            <a:p>
              <a:pPr lvl="1"/>
              <a:r>
                <a:rPr lang="en-US" sz="2000" b="1" dirty="0"/>
                <a:t>“</a:t>
              </a:r>
              <a:r>
                <a:rPr lang="en-US" sz="2000" b="1" dirty="0">
                  <a:solidFill>
                    <a:srgbClr val="FFC000"/>
                  </a:solidFill>
                </a:rPr>
                <a:t>Twitch will consider a number of factors </a:t>
              </a:r>
              <a:r>
                <a:rPr lang="en-US" sz="2000" dirty="0"/>
                <a:t>to determine the </a:t>
              </a:r>
              <a:r>
                <a:rPr lang="en-US" sz="2000" b="1" dirty="0">
                  <a:solidFill>
                    <a:srgbClr val="FFC000"/>
                  </a:solidFill>
                </a:rPr>
                <a:t>intent and context</a:t>
              </a:r>
              <a:r>
                <a:rPr lang="en-US" sz="2000" dirty="0"/>
                <a:t> of any reported hateful conduct.”</a:t>
              </a:r>
            </a:p>
            <a:p>
              <a:endParaRPr lang="en-US" dirty="0"/>
            </a:p>
            <a:p>
              <a:r>
                <a:rPr lang="en-US" sz="1400" dirty="0"/>
                <a:t> (</a:t>
              </a:r>
              <a:r>
                <a:rPr lang="en-US" sz="1400" dirty="0" err="1"/>
                <a:t>twitch.tv’s</a:t>
              </a:r>
              <a:r>
                <a:rPr lang="en-US" sz="1400" dirty="0"/>
                <a:t> Community Guidelines)</a:t>
              </a:r>
            </a:p>
          </p:txBody>
        </p:sp>
        <p:cxnSp>
          <p:nvCxnSpPr>
            <p:cNvPr id="6" name="Straight Connector 5">
              <a:extLst>
                <a:ext uri="{FF2B5EF4-FFF2-40B4-BE49-F238E27FC236}">
                  <a16:creationId xmlns:a16="http://schemas.microsoft.com/office/drawing/2014/main" id="{4EA48894-ABA7-66D3-E335-2D2490005805}"/>
                </a:ext>
              </a:extLst>
            </p:cNvPr>
            <p:cNvCxnSpPr>
              <a:cxnSpLocks/>
            </p:cNvCxnSpPr>
            <p:nvPr/>
          </p:nvCxnSpPr>
          <p:spPr>
            <a:xfrm>
              <a:off x="6933329" y="4529072"/>
              <a:ext cx="0" cy="1234055"/>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14" name="Straight Connector 13">
            <a:extLst>
              <a:ext uri="{FF2B5EF4-FFF2-40B4-BE49-F238E27FC236}">
                <a16:creationId xmlns:a16="http://schemas.microsoft.com/office/drawing/2014/main" id="{E0EAE621-66BD-3F8D-4B25-27D5831B62CE}"/>
              </a:ext>
            </a:extLst>
          </p:cNvPr>
          <p:cNvCxnSpPr>
            <a:cxnSpLocks/>
          </p:cNvCxnSpPr>
          <p:nvPr/>
        </p:nvCxnSpPr>
        <p:spPr>
          <a:xfrm>
            <a:off x="6613521" y="2013387"/>
            <a:ext cx="0" cy="1776948"/>
          </a:xfrm>
          <a:prstGeom prst="line">
            <a:avLst/>
          </a:prstGeom>
          <a:ln w="762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337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CAE2F5B-6F4E-C6D2-1AF8-24BA38215F9E}"/>
              </a:ext>
            </a:extLst>
          </p:cNvPr>
          <p:cNvSpPr txBox="1"/>
          <p:nvPr/>
        </p:nvSpPr>
        <p:spPr>
          <a:xfrm>
            <a:off x="5220930" y="1839243"/>
            <a:ext cx="6439893" cy="1908215"/>
          </a:xfrm>
          <a:prstGeom prst="rect">
            <a:avLst/>
          </a:prstGeom>
          <a:noFill/>
        </p:spPr>
        <p:txBody>
          <a:bodyPr wrap="square">
            <a:spAutoFit/>
          </a:bodyPr>
          <a:lstStyle/>
          <a:p>
            <a:pPr lvl="2"/>
            <a:r>
              <a:rPr lang="en-US" sz="2000" dirty="0"/>
              <a:t>“If you have received a Digital Millenium Copyright Act (DMCA) Infringement Notice and believe it was submitted in error, </a:t>
            </a:r>
            <a:r>
              <a:rPr lang="en-US" sz="2000" b="1" dirty="0">
                <a:solidFill>
                  <a:srgbClr val="FFC000"/>
                </a:solidFill>
              </a:rPr>
              <a:t>you may submit a counter notice</a:t>
            </a:r>
            <a:r>
              <a:rPr lang="en-US" sz="2000" dirty="0"/>
              <a:t>. </a:t>
            </a:r>
          </a:p>
          <a:p>
            <a:pPr lvl="2"/>
            <a:endParaRPr lang="en-US" sz="2000" dirty="0"/>
          </a:p>
          <a:p>
            <a:pPr lvl="2"/>
            <a:endParaRPr lang="en-US" sz="400" dirty="0"/>
          </a:p>
          <a:p>
            <a:pPr lvl="1"/>
            <a:r>
              <a:rPr lang="en-US" sz="1400" dirty="0"/>
              <a:t>   (</a:t>
            </a:r>
            <a:r>
              <a:rPr lang="en-US" sz="1400" dirty="0" err="1"/>
              <a:t>automattic.com’s</a:t>
            </a:r>
            <a:r>
              <a:rPr lang="en-US" sz="1400" dirty="0"/>
              <a:t> Online DMCA Counter Notice Form)</a:t>
            </a:r>
          </a:p>
        </p:txBody>
      </p:sp>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199" y="426733"/>
            <a:ext cx="10515600" cy="1325563"/>
          </a:xfrm>
        </p:spPr>
        <p:txBody>
          <a:bodyPr/>
          <a:lstStyle/>
          <a:p>
            <a:r>
              <a:rPr lang="en-US" dirty="0">
                <a:solidFill>
                  <a:schemeClr val="tx1">
                    <a:lumMod val="85000"/>
                  </a:schemeClr>
                </a:solidFill>
              </a:rPr>
              <a:t>Can users appeal moderation?</a:t>
            </a:r>
          </a:p>
        </p:txBody>
      </p:sp>
      <p:cxnSp>
        <p:nvCxnSpPr>
          <p:cNvPr id="3" name="Straight Connector 2">
            <a:extLst>
              <a:ext uri="{FF2B5EF4-FFF2-40B4-BE49-F238E27FC236}">
                <a16:creationId xmlns:a16="http://schemas.microsoft.com/office/drawing/2014/main" id="{CC473B35-B369-CF7B-A37A-BE650551C907}"/>
              </a:ext>
            </a:extLst>
          </p:cNvPr>
          <p:cNvCxnSpPr>
            <a:cxnSpLocks/>
          </p:cNvCxnSpPr>
          <p:nvPr/>
        </p:nvCxnSpPr>
        <p:spPr>
          <a:xfrm>
            <a:off x="5929320" y="1857429"/>
            <a:ext cx="0" cy="137246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D8A46A2-1413-5B61-7642-8CA78115CCEC}"/>
              </a:ext>
            </a:extLst>
          </p:cNvPr>
          <p:cNvSpPr txBox="1"/>
          <p:nvPr/>
        </p:nvSpPr>
        <p:spPr>
          <a:xfrm>
            <a:off x="5220930" y="3996670"/>
            <a:ext cx="6764358" cy="2800767"/>
          </a:xfrm>
          <a:prstGeom prst="rect">
            <a:avLst/>
          </a:prstGeom>
          <a:noFill/>
        </p:spPr>
        <p:txBody>
          <a:bodyPr wrap="square">
            <a:spAutoFit/>
          </a:bodyPr>
          <a:lstStyle>
            <a:defPPr>
              <a:defRPr lang="en-US"/>
            </a:defPPr>
            <a:lvl2pPr lvl="1">
              <a:defRPr/>
            </a:lvl2pPr>
            <a:lvl3pPr lvl="2">
              <a:defRPr/>
            </a:lvl3pPr>
          </a:lstStyle>
          <a:p>
            <a:pPr lvl="2"/>
            <a:r>
              <a:rPr lang="en-US" dirty="0"/>
              <a:t>“To the fullest extent permitted by applicable law, </a:t>
            </a:r>
            <a:r>
              <a:rPr lang="en-US" b="1" dirty="0">
                <a:solidFill>
                  <a:srgbClr val="FFC000"/>
                </a:solidFill>
              </a:rPr>
              <a:t>your only remedy with respect to any dissatisfaction</a:t>
            </a:r>
            <a:r>
              <a:rPr lang="en-US" dirty="0"/>
              <a:t> with (</a:t>
            </a:r>
            <a:r>
              <a:rPr lang="en-US" dirty="0" err="1"/>
              <a:t>i</a:t>
            </a:r>
            <a:r>
              <a:rPr lang="en-US" dirty="0"/>
              <a:t>) the Services, (ii) any term of these Terms of Use, (iii) any policy or practice of Fandom in operating the Services, or (iv) any content or information transmitted through the Services, </a:t>
            </a:r>
            <a:r>
              <a:rPr lang="en-US" b="1" dirty="0">
                <a:solidFill>
                  <a:srgbClr val="FFC000"/>
                </a:solidFill>
              </a:rPr>
              <a:t>is to terminate your account</a:t>
            </a:r>
            <a:r>
              <a:rPr lang="en-US" dirty="0"/>
              <a:t> and to discontinue use of any and all parts of the Services.” </a:t>
            </a:r>
          </a:p>
          <a:p>
            <a:pPr lvl="2"/>
            <a:endParaRPr lang="en-US" dirty="0"/>
          </a:p>
          <a:p>
            <a:pPr lvl="1"/>
            <a:r>
              <a:rPr lang="en-US" sz="1400" dirty="0"/>
              <a:t>   (Fandom </a:t>
            </a:r>
            <a:r>
              <a:rPr lang="en-US" sz="1400" dirty="0" err="1"/>
              <a:t>ToS</a:t>
            </a:r>
            <a:r>
              <a:rPr lang="en-US" sz="1400" dirty="0"/>
              <a:t>)</a:t>
            </a:r>
          </a:p>
        </p:txBody>
      </p:sp>
      <p:cxnSp>
        <p:nvCxnSpPr>
          <p:cNvPr id="11" name="Straight Connector 10">
            <a:extLst>
              <a:ext uri="{FF2B5EF4-FFF2-40B4-BE49-F238E27FC236}">
                <a16:creationId xmlns:a16="http://schemas.microsoft.com/office/drawing/2014/main" id="{E79CB821-1404-91B2-44AB-5FF47FADD8F1}"/>
              </a:ext>
            </a:extLst>
          </p:cNvPr>
          <p:cNvCxnSpPr>
            <a:cxnSpLocks/>
          </p:cNvCxnSpPr>
          <p:nvPr/>
        </p:nvCxnSpPr>
        <p:spPr>
          <a:xfrm>
            <a:off x="5929320" y="4021170"/>
            <a:ext cx="0" cy="2254034"/>
          </a:xfrm>
          <a:prstGeom prst="line">
            <a:avLst/>
          </a:prstGeom>
          <a:ln w="76200"/>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37C4AFF4-425A-0192-B1E6-B6B8A9258B2B}"/>
              </a:ext>
            </a:extLst>
          </p:cNvPr>
          <p:cNvGraphicFramePr>
            <a:graphicFrameLocks noGrp="1"/>
          </p:cNvGraphicFramePr>
          <p:nvPr>
            <p:extLst>
              <p:ext uri="{D42A27DB-BD31-4B8C-83A1-F6EECF244321}">
                <p14:modId xmlns:p14="http://schemas.microsoft.com/office/powerpoint/2010/main" val="3310774607"/>
              </p:ext>
            </p:extLst>
          </p:nvPr>
        </p:nvGraphicFramePr>
        <p:xfrm>
          <a:off x="206711" y="2025140"/>
          <a:ext cx="5368179" cy="4586400"/>
        </p:xfrm>
        <a:graphic>
          <a:graphicData uri="http://schemas.openxmlformats.org/drawingml/2006/table">
            <a:tbl>
              <a:tblPr firstRow="1">
                <a:tableStyleId>{D7AC3CCA-C797-4891-BE02-D94E43425B78}</a:tableStyleId>
              </a:tblPr>
              <a:tblGrid>
                <a:gridCol w="3052683">
                  <a:extLst>
                    <a:ext uri="{9D8B030D-6E8A-4147-A177-3AD203B41FA5}">
                      <a16:colId xmlns:a16="http://schemas.microsoft.com/office/drawing/2014/main" val="1588967007"/>
                    </a:ext>
                  </a:extLst>
                </a:gridCol>
                <a:gridCol w="2315496">
                  <a:extLst>
                    <a:ext uri="{9D8B030D-6E8A-4147-A177-3AD203B41FA5}">
                      <a16:colId xmlns:a16="http://schemas.microsoft.com/office/drawing/2014/main" val="2222488825"/>
                    </a:ext>
                  </a:extLst>
                </a:gridCol>
              </a:tblGrid>
              <a:tr h="1203241">
                <a:tc>
                  <a:txBody>
                    <a:bodyPr/>
                    <a:lstStyle/>
                    <a:p>
                      <a:pPr algn="ctr" rtl="0" fontAlgn="b"/>
                      <a:r>
                        <a:rPr lang="en-US" sz="3200" b="1" u="none" dirty="0">
                          <a:solidFill>
                            <a:schemeClr val="bg1">
                              <a:lumMod val="95000"/>
                              <a:lumOff val="5000"/>
                            </a:schemeClr>
                          </a:solidFill>
                          <a:effectLst/>
                        </a:rPr>
                        <a:t>Moderation Topic</a:t>
                      </a:r>
                      <a:endParaRPr lang="en-US" sz="3200" b="1" u="none" dirty="0">
                        <a:solidFill>
                          <a:schemeClr val="bg1">
                            <a:lumMod val="95000"/>
                            <a:lumOff val="5000"/>
                          </a:schemeClr>
                        </a:solidFill>
                        <a:effectLst/>
                        <a:latin typeface="+mn-lt"/>
                      </a:endParaRPr>
                    </a:p>
                  </a:txBody>
                  <a:tcPr marL="28575" marR="28575" marT="19050" marB="19050" anchor="ctr"/>
                </a:tc>
                <a:tc>
                  <a:txBody>
                    <a:bodyPr/>
                    <a:lstStyle/>
                    <a:p>
                      <a:pPr algn="ctr" rtl="0" fontAlgn="b"/>
                      <a:r>
                        <a:rPr lang="en-US" sz="3200" b="1" i="0" u="none" dirty="0">
                          <a:solidFill>
                            <a:schemeClr val="bg1">
                              <a:lumMod val="95000"/>
                              <a:lumOff val="5000"/>
                            </a:schemeClr>
                          </a:solidFill>
                          <a:effectLst/>
                          <a:latin typeface="+mn-lt"/>
                        </a:rPr>
                        <a:t>Portion of Appeal Policies</a:t>
                      </a:r>
                    </a:p>
                  </a:txBody>
                  <a:tcPr marL="28575" marR="28575" marT="19050" marB="19050" anchor="ctr"/>
                </a:tc>
                <a:extLst>
                  <a:ext uri="{0D108BD9-81ED-4DB2-BD59-A6C34878D82A}">
                    <a16:rowId xmlns:a16="http://schemas.microsoft.com/office/drawing/2014/main" val="1524529030"/>
                  </a:ext>
                </a:extLst>
              </a:tr>
              <a:tr h="1028420">
                <a:tc>
                  <a:txBody>
                    <a:bodyPr/>
                    <a:lstStyle/>
                    <a:p>
                      <a:pPr algn="l" rtl="0" fontAlgn="b"/>
                      <a:r>
                        <a:rPr lang="en-US" sz="3200" u="none" dirty="0">
                          <a:solidFill>
                            <a:schemeClr val="bg1">
                              <a:lumMod val="95000"/>
                              <a:lumOff val="5000"/>
                            </a:schemeClr>
                          </a:solidFill>
                          <a:effectLst/>
                        </a:rPr>
                        <a:t> Copyright</a:t>
                      </a:r>
                      <a:endParaRPr lang="en-US" sz="3200" u="none" dirty="0">
                        <a:solidFill>
                          <a:schemeClr val="bg1">
                            <a:lumMod val="95000"/>
                            <a:lumOff val="5000"/>
                          </a:schemeClr>
                        </a:solidFill>
                        <a:effectLst/>
                        <a:latin typeface="+mn-lt"/>
                      </a:endParaRPr>
                    </a:p>
                  </a:txBody>
                  <a:tcPr marL="28575" marR="28575" marT="19050" marB="19050" anchor="ctr"/>
                </a:tc>
                <a:tc>
                  <a:txBody>
                    <a:bodyPr/>
                    <a:lstStyle/>
                    <a:p>
                      <a:pPr algn="ctr" rtl="0" fontAlgn="b"/>
                      <a:r>
                        <a:rPr lang="en-US" sz="1800" i="1" u="none" baseline="0" dirty="0">
                          <a:solidFill>
                            <a:schemeClr val="bg1">
                              <a:lumMod val="95000"/>
                              <a:lumOff val="5000"/>
                            </a:schemeClr>
                          </a:solidFill>
                          <a:effectLst/>
                        </a:rPr>
                        <a:t>≈</a:t>
                      </a:r>
                      <a:r>
                        <a:rPr lang="en-US" sz="3200" i="1" u="none" baseline="0" dirty="0">
                          <a:solidFill>
                            <a:schemeClr val="bg1">
                              <a:lumMod val="95000"/>
                              <a:lumOff val="5000"/>
                            </a:schemeClr>
                          </a:solidFill>
                          <a:effectLst/>
                        </a:rPr>
                        <a:t>75</a:t>
                      </a:r>
                      <a:r>
                        <a:rPr lang="en-US" sz="3200" i="1" u="none" dirty="0">
                          <a:solidFill>
                            <a:schemeClr val="bg1">
                              <a:lumMod val="95000"/>
                              <a:lumOff val="5000"/>
                            </a:schemeClr>
                          </a:solidFill>
                          <a:effectLst/>
                        </a:rPr>
                        <a:t>%</a:t>
                      </a:r>
                      <a:endParaRPr lang="en-US" sz="3200" i="1" u="none" dirty="0">
                        <a:solidFill>
                          <a:schemeClr val="bg1">
                            <a:lumMod val="95000"/>
                            <a:lumOff val="5000"/>
                          </a:schemeClr>
                        </a:solidFill>
                        <a:effectLst/>
                        <a:latin typeface="+mn-lt"/>
                      </a:endParaRPr>
                    </a:p>
                  </a:txBody>
                  <a:tcPr marL="28575" marR="28575" marT="19050" marB="19050" anchor="ctr"/>
                </a:tc>
                <a:extLst>
                  <a:ext uri="{0D108BD9-81ED-4DB2-BD59-A6C34878D82A}">
                    <a16:rowId xmlns:a16="http://schemas.microsoft.com/office/drawing/2014/main" val="620127318"/>
                  </a:ext>
                </a:extLst>
              </a:tr>
              <a:tr h="10284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3200" u="none" kern="1200" dirty="0">
                          <a:solidFill>
                            <a:schemeClr val="bg1">
                              <a:lumMod val="95000"/>
                              <a:lumOff val="5000"/>
                            </a:schemeClr>
                          </a:solidFill>
                          <a:effectLst/>
                        </a:rPr>
                        <a:t> Hate Speech</a:t>
                      </a:r>
                      <a:endParaRPr lang="en-US" sz="3200" i="0" u="none" kern="1200" dirty="0">
                        <a:solidFill>
                          <a:schemeClr val="bg1">
                            <a:lumMod val="95000"/>
                            <a:lumOff val="5000"/>
                          </a:schemeClr>
                        </a:solidFill>
                        <a:effectLst/>
                        <a:latin typeface="+mn-lt"/>
                        <a:ea typeface="+mn-ea"/>
                        <a:cs typeface="+mn-cs"/>
                      </a:endParaRPr>
                    </a:p>
                  </a:txBody>
                  <a:tcPr marL="28575" marR="28575" marT="19050" marB="19050" anchor="ctr"/>
                </a:tc>
                <a:tc rowSpan="2">
                  <a:txBody>
                    <a:bodyPr/>
                    <a:lstStyle/>
                    <a:p>
                      <a:pPr algn="ctr" rtl="0" fontAlgn="b"/>
                      <a:r>
                        <a:rPr lang="en-US" sz="1800" i="1" u="none" baseline="0" dirty="0">
                          <a:solidFill>
                            <a:schemeClr val="bg1">
                              <a:lumMod val="95000"/>
                              <a:lumOff val="5000"/>
                            </a:schemeClr>
                          </a:solidFill>
                          <a:effectLst/>
                        </a:rPr>
                        <a:t>≈</a:t>
                      </a:r>
                      <a:r>
                        <a:rPr lang="en-US" sz="3200" i="1" u="none" dirty="0">
                          <a:solidFill>
                            <a:schemeClr val="bg1">
                              <a:lumMod val="95000"/>
                              <a:lumOff val="5000"/>
                            </a:schemeClr>
                          </a:solidFill>
                          <a:effectLst/>
                        </a:rPr>
                        <a:t>25%</a:t>
                      </a:r>
                      <a:endParaRPr lang="en-US" sz="3200" i="1" u="none" kern="1200" dirty="0">
                        <a:solidFill>
                          <a:schemeClr val="bg1">
                            <a:lumMod val="95000"/>
                            <a:lumOff val="5000"/>
                          </a:schemeClr>
                        </a:solidFill>
                        <a:effectLst/>
                        <a:latin typeface="+mn-lt"/>
                        <a:ea typeface="+mn-ea"/>
                        <a:cs typeface="+mn-cs"/>
                      </a:endParaRPr>
                    </a:p>
                  </a:txBody>
                  <a:tcPr marL="28575" marR="28575" marT="19050" marB="19050" anchor="ctr"/>
                </a:tc>
                <a:extLst>
                  <a:ext uri="{0D108BD9-81ED-4DB2-BD59-A6C34878D82A}">
                    <a16:rowId xmlns:a16="http://schemas.microsoft.com/office/drawing/2014/main" val="1715063828"/>
                  </a:ext>
                </a:extLst>
              </a:tr>
              <a:tr h="102842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3200" u="none" kern="1200" dirty="0">
                          <a:solidFill>
                            <a:schemeClr val="bg1">
                              <a:lumMod val="95000"/>
                              <a:lumOff val="5000"/>
                            </a:schemeClr>
                          </a:solidFill>
                          <a:effectLst/>
                        </a:rPr>
                        <a:t> Misinformation</a:t>
                      </a:r>
                      <a:endParaRPr lang="en-US" sz="3200" i="0" u="none" kern="1200" dirty="0">
                        <a:solidFill>
                          <a:schemeClr val="bg1">
                            <a:lumMod val="95000"/>
                            <a:lumOff val="5000"/>
                          </a:schemeClr>
                        </a:solidFill>
                        <a:effectLst/>
                        <a:latin typeface="+mn-lt"/>
                        <a:ea typeface="+mn-ea"/>
                        <a:cs typeface="+mn-cs"/>
                      </a:endParaRPr>
                    </a:p>
                  </a:txBody>
                  <a:tcPr marL="28575" marR="28575" marT="19050" marB="19050" anchor="ctr"/>
                </a:tc>
                <a:tc vMerge="1">
                  <a:txBody>
                    <a:bodyPr/>
                    <a:lstStyle/>
                    <a:p>
                      <a:pPr algn="l" rtl="0" fontAlgn="b"/>
                      <a:endParaRPr lang="en-US" sz="1400" b="0" u="sng" dirty="0">
                        <a:solidFill>
                          <a:srgbClr val="1155CC"/>
                        </a:solidFill>
                        <a:effectLst/>
                        <a:latin typeface="+mn-lt"/>
                      </a:endParaRPr>
                    </a:p>
                  </a:txBody>
                  <a:tcPr marL="28575" marR="28575" marT="19050" marB="19050" anchor="ctr"/>
                </a:tc>
                <a:extLst>
                  <a:ext uri="{0D108BD9-81ED-4DB2-BD59-A6C34878D82A}">
                    <a16:rowId xmlns:a16="http://schemas.microsoft.com/office/drawing/2014/main" val="3214456808"/>
                  </a:ext>
                </a:extLst>
              </a:tr>
            </a:tbl>
          </a:graphicData>
        </a:graphic>
      </p:graphicFrame>
    </p:spTree>
    <p:custDataLst>
      <p:tags r:id="rId1"/>
    </p:custDataLst>
    <p:extLst>
      <p:ext uri="{BB962C8B-B14F-4D97-AF65-F5344CB8AC3E}">
        <p14:creationId xmlns:p14="http://schemas.microsoft.com/office/powerpoint/2010/main" val="3193773580"/>
      </p:ext>
    </p:extLst>
  </p:cSld>
  <p:clrMapOvr>
    <a:masterClrMapping/>
  </p:clrMapOvr>
  <mc:AlternateContent xmlns:mc="http://schemas.openxmlformats.org/markup-compatibility/2006" xmlns:p14="http://schemas.microsoft.com/office/powerpoint/2010/main">
    <mc:Choice Requires="p14">
      <p:transition spd="slow" p14:dur="2000" advTm="51598"/>
    </mc:Choice>
    <mc:Fallback xmlns="">
      <p:transition spd="slow" advTm="51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199" y="426733"/>
            <a:ext cx="9044448" cy="1325563"/>
          </a:xfrm>
        </p:spPr>
        <p:txBody>
          <a:bodyPr/>
          <a:lstStyle/>
          <a:p>
            <a:r>
              <a:rPr lang="en-US" dirty="0">
                <a:solidFill>
                  <a:schemeClr val="tx1">
                    <a:lumMod val="85000"/>
                  </a:schemeClr>
                </a:solidFill>
              </a:rPr>
              <a:t>How comprehensive are policies across platforms? </a:t>
            </a:r>
          </a:p>
        </p:txBody>
      </p:sp>
      <p:sp>
        <p:nvSpPr>
          <p:cNvPr id="4" name="Content Placeholder 9">
            <a:extLst>
              <a:ext uri="{FF2B5EF4-FFF2-40B4-BE49-F238E27FC236}">
                <a16:creationId xmlns:a16="http://schemas.microsoft.com/office/drawing/2014/main" id="{9A6898AF-B3D9-7427-CA03-AB80367C7681}"/>
              </a:ext>
            </a:extLst>
          </p:cNvPr>
          <p:cNvSpPr>
            <a:spLocks noGrp="1"/>
          </p:cNvSpPr>
          <p:nvPr>
            <p:ph sz="half" idx="1"/>
          </p:nvPr>
        </p:nvSpPr>
        <p:spPr>
          <a:xfrm>
            <a:off x="1079706" y="2333414"/>
            <a:ext cx="9044448" cy="2772290"/>
          </a:xfrm>
        </p:spPr>
        <p:txBody>
          <a:bodyPr>
            <a:normAutofit/>
          </a:bodyPr>
          <a:lstStyle/>
          <a:p>
            <a:pPr marL="0" indent="0">
              <a:buNone/>
            </a:pPr>
            <a:r>
              <a:rPr lang="en-US" dirty="0"/>
              <a:t>Policy Components we used to gauge </a:t>
            </a:r>
            <a:r>
              <a:rPr lang="en-US" b="1" i="1" u="sng" dirty="0">
                <a:solidFill>
                  <a:schemeClr val="accent4"/>
                </a:solidFill>
              </a:rPr>
              <a:t>completeness:</a:t>
            </a:r>
          </a:p>
          <a:p>
            <a:pPr lvl="1"/>
            <a:r>
              <a:rPr lang="en-US" dirty="0"/>
              <a:t>Moderation Criteria</a:t>
            </a:r>
          </a:p>
          <a:p>
            <a:pPr lvl="1"/>
            <a:r>
              <a:rPr lang="en-US" dirty="0"/>
              <a:t>Policy Justification</a:t>
            </a:r>
          </a:p>
          <a:p>
            <a:pPr lvl="1"/>
            <a:r>
              <a:rPr lang="en-US" dirty="0"/>
              <a:t>Prevention &amp; Detection</a:t>
            </a:r>
          </a:p>
          <a:p>
            <a:pPr lvl="1"/>
            <a:r>
              <a:rPr lang="en-US" dirty="0"/>
              <a:t>Enforcement &amp; Response</a:t>
            </a:r>
          </a:p>
          <a:p>
            <a:pPr lvl="1"/>
            <a:r>
              <a:rPr lang="en-US" dirty="0"/>
              <a:t>Appeal Information</a:t>
            </a:r>
          </a:p>
          <a:p>
            <a:pPr lvl="1"/>
            <a:endParaRPr lang="en-US" b="1" i="1" u="sng" dirty="0">
              <a:solidFill>
                <a:srgbClr val="FFC000"/>
              </a:solidFill>
            </a:endParaRPr>
          </a:p>
          <a:p>
            <a:pPr lvl="1"/>
            <a:endParaRPr lang="en-US" i="1" dirty="0"/>
          </a:p>
        </p:txBody>
      </p:sp>
      <p:sp>
        <p:nvSpPr>
          <p:cNvPr id="7" name="TextBox 6">
            <a:extLst>
              <a:ext uri="{FF2B5EF4-FFF2-40B4-BE49-F238E27FC236}">
                <a16:creationId xmlns:a16="http://schemas.microsoft.com/office/drawing/2014/main" id="{CCA81213-680D-35A7-2BA1-A90E24693C1E}"/>
              </a:ext>
            </a:extLst>
          </p:cNvPr>
          <p:cNvSpPr txBox="1"/>
          <p:nvPr/>
        </p:nvSpPr>
        <p:spPr>
          <a:xfrm>
            <a:off x="1079706" y="5105704"/>
            <a:ext cx="9406398" cy="1077218"/>
          </a:xfrm>
          <a:prstGeom prst="rect">
            <a:avLst/>
          </a:prstGeom>
          <a:noFill/>
        </p:spPr>
        <p:txBody>
          <a:bodyPr wrap="square">
            <a:spAutoFit/>
          </a:bodyPr>
          <a:lstStyle/>
          <a:p>
            <a:r>
              <a:rPr lang="en-US" sz="3200" dirty="0"/>
              <a:t>Only</a:t>
            </a:r>
            <a:r>
              <a:rPr lang="en-US" sz="3200" b="1" dirty="0"/>
              <a:t> </a:t>
            </a:r>
            <a:r>
              <a:rPr lang="en-US" b="1" dirty="0">
                <a:solidFill>
                  <a:srgbClr val="FFC000"/>
                </a:solidFill>
              </a:rPr>
              <a:t>≈</a:t>
            </a:r>
            <a:r>
              <a:rPr lang="en-US" sz="3200" b="1" dirty="0">
                <a:solidFill>
                  <a:srgbClr val="FFC000"/>
                </a:solidFill>
              </a:rPr>
              <a:t>30% (13/43) platforms were </a:t>
            </a:r>
            <a:r>
              <a:rPr lang="en-US" sz="3200" b="1" i="1" dirty="0">
                <a:solidFill>
                  <a:srgbClr val="FFC000"/>
                </a:solidFill>
              </a:rPr>
              <a:t>complete</a:t>
            </a:r>
            <a:r>
              <a:rPr lang="en-US" sz="3200" b="1" dirty="0">
                <a:solidFill>
                  <a:srgbClr val="FFC000"/>
                </a:solidFill>
              </a:rPr>
              <a:t> </a:t>
            </a:r>
            <a:r>
              <a:rPr lang="en-US" sz="3200" dirty="0"/>
              <a:t>in terms of policy composition</a:t>
            </a:r>
          </a:p>
        </p:txBody>
      </p:sp>
    </p:spTree>
    <p:custDataLst>
      <p:tags r:id="rId1"/>
    </p:custDataLst>
    <p:extLst>
      <p:ext uri="{BB962C8B-B14F-4D97-AF65-F5344CB8AC3E}">
        <p14:creationId xmlns:p14="http://schemas.microsoft.com/office/powerpoint/2010/main" val="161775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4"/>
    </p:ext>
  </p:extLs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222A3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7279A7-4A54-3E96-389E-B58069141A5C}"/>
              </a:ext>
            </a:extLst>
          </p:cNvPr>
          <p:cNvSpPr txBox="1">
            <a:spLocks/>
          </p:cNvSpPr>
          <p:nvPr/>
        </p:nvSpPr>
        <p:spPr>
          <a:xfrm>
            <a:off x="838199" y="4267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Takeaway Summary</a:t>
            </a:r>
          </a:p>
        </p:txBody>
      </p:sp>
      <p:sp>
        <p:nvSpPr>
          <p:cNvPr id="9" name="Content Placeholder 9">
            <a:extLst>
              <a:ext uri="{FF2B5EF4-FFF2-40B4-BE49-F238E27FC236}">
                <a16:creationId xmlns:a16="http://schemas.microsoft.com/office/drawing/2014/main" id="{967B3261-08E4-B8DA-8E67-1F0A088521A3}"/>
              </a:ext>
            </a:extLst>
          </p:cNvPr>
          <p:cNvSpPr txBox="1">
            <a:spLocks/>
          </p:cNvSpPr>
          <p:nvPr/>
        </p:nvSpPr>
        <p:spPr>
          <a:xfrm>
            <a:off x="752475" y="1661639"/>
            <a:ext cx="10687050" cy="5069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Copyright Infringement policies cite legal justifications. </a:t>
            </a:r>
          </a:p>
          <a:p>
            <a:pPr lvl="1"/>
            <a:r>
              <a:rPr lang="en-US" dirty="0"/>
              <a:t>In other areas, where laws are less present, platforms look to upholding standards and values</a:t>
            </a:r>
          </a:p>
          <a:p>
            <a:pPr marL="0" indent="0">
              <a:buNone/>
            </a:pPr>
            <a:endParaRPr lang="en-US" dirty="0"/>
          </a:p>
          <a:p>
            <a:pPr marL="0" indent="0">
              <a:buNone/>
            </a:pPr>
            <a:r>
              <a:rPr lang="en-US" dirty="0"/>
              <a:t>Platforms investigation </a:t>
            </a:r>
          </a:p>
          <a:p>
            <a:pPr marL="914400" lvl="1" indent="-457200">
              <a:buFont typeface="Arial" panose="020B0604020202020204" pitchFamily="34" charset="0"/>
              <a:buAutoNum type="alphaUcPeriod"/>
            </a:pPr>
            <a:endParaRPr lang="en-US" dirty="0"/>
          </a:p>
          <a:p>
            <a:pPr marL="914400" lvl="1" indent="-457200">
              <a:buFont typeface="Arial" panose="020B0604020202020204" pitchFamily="34" charset="0"/>
              <a:buAutoNum type="alphaUcPeriod"/>
            </a:pPr>
            <a:endParaRPr lang="en-US" dirty="0"/>
          </a:p>
        </p:txBody>
      </p:sp>
    </p:spTree>
    <p:custDataLst>
      <p:tags r:id="rId1"/>
    </p:custDataLst>
    <p:extLst>
      <p:ext uri="{BB962C8B-B14F-4D97-AF65-F5344CB8AC3E}">
        <p14:creationId xmlns:p14="http://schemas.microsoft.com/office/powerpoint/2010/main" val="229422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5" name="Picture 4" descr="A group of different colored icons&#10;&#10;Description automatically generated">
            <a:extLst>
              <a:ext uri="{FF2B5EF4-FFF2-40B4-BE49-F238E27FC236}">
                <a16:creationId xmlns:a16="http://schemas.microsoft.com/office/drawing/2014/main" id="{B92255B0-2DA9-E1AF-8947-DE16FD45995D}"/>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817639" y="554622"/>
            <a:ext cx="10310286" cy="5799536"/>
          </a:xfrm>
          <a:prstGeom prst="rect">
            <a:avLst/>
          </a:prstGeom>
        </p:spPr>
      </p:pic>
      <p:sp>
        <p:nvSpPr>
          <p:cNvPr id="2" name="Title 1">
            <a:extLst>
              <a:ext uri="{FF2B5EF4-FFF2-40B4-BE49-F238E27FC236}">
                <a16:creationId xmlns:a16="http://schemas.microsoft.com/office/drawing/2014/main" id="{BEA719B5-0F26-D7A1-809E-A4864EE93D99}"/>
              </a:ext>
            </a:extLst>
          </p:cNvPr>
          <p:cNvSpPr>
            <a:spLocks noGrp="1"/>
          </p:cNvSpPr>
          <p:nvPr>
            <p:ph type="ctrTitle"/>
          </p:nvPr>
        </p:nvSpPr>
        <p:spPr>
          <a:xfrm>
            <a:off x="1441977" y="320365"/>
            <a:ext cx="9308043" cy="2387600"/>
          </a:xfrm>
        </p:spPr>
        <p:txBody>
          <a:bodyPr>
            <a:noAutofit/>
          </a:bodyPr>
          <a:lstStyle/>
          <a:p>
            <a:r>
              <a:rPr lang="en-US" sz="4000" dirty="0"/>
              <a:t>“Community Guidelines Make this the Best Party on the Internet”:</a:t>
            </a:r>
          </a:p>
        </p:txBody>
      </p:sp>
      <p:sp>
        <p:nvSpPr>
          <p:cNvPr id="3" name="Subtitle 2">
            <a:extLst>
              <a:ext uri="{FF2B5EF4-FFF2-40B4-BE49-F238E27FC236}">
                <a16:creationId xmlns:a16="http://schemas.microsoft.com/office/drawing/2014/main" id="{9B4060F0-847A-28A6-4565-4B6695FB581F}"/>
              </a:ext>
            </a:extLst>
          </p:cNvPr>
          <p:cNvSpPr>
            <a:spLocks noGrp="1"/>
          </p:cNvSpPr>
          <p:nvPr>
            <p:ph type="subTitle" idx="1"/>
          </p:nvPr>
        </p:nvSpPr>
        <p:spPr>
          <a:xfrm>
            <a:off x="1121921" y="2703660"/>
            <a:ext cx="9948153" cy="386302"/>
          </a:xfrm>
        </p:spPr>
        <p:txBody>
          <a:bodyPr>
            <a:normAutofit lnSpcReduction="10000"/>
          </a:bodyPr>
          <a:lstStyle/>
          <a:p>
            <a:r>
              <a:rPr lang="en-US" dirty="0"/>
              <a:t>An In-Depth Study of Online Platforms’ Content Moderation Policies</a:t>
            </a:r>
          </a:p>
        </p:txBody>
      </p:sp>
      <p:sp>
        <p:nvSpPr>
          <p:cNvPr id="8" name="TextBox 7">
            <a:extLst>
              <a:ext uri="{FF2B5EF4-FFF2-40B4-BE49-F238E27FC236}">
                <a16:creationId xmlns:a16="http://schemas.microsoft.com/office/drawing/2014/main" id="{766B2007-8EC4-21C9-79EF-D3405724259C}"/>
              </a:ext>
            </a:extLst>
          </p:cNvPr>
          <p:cNvSpPr txBox="1"/>
          <p:nvPr/>
        </p:nvSpPr>
        <p:spPr>
          <a:xfrm>
            <a:off x="4759278" y="3345516"/>
            <a:ext cx="2673443" cy="2862322"/>
          </a:xfrm>
          <a:prstGeom prst="rect">
            <a:avLst/>
          </a:prstGeom>
          <a:noFill/>
        </p:spPr>
        <p:txBody>
          <a:bodyPr wrap="square">
            <a:spAutoFit/>
          </a:bodyPr>
          <a:lstStyle/>
          <a:p>
            <a:pPr algn="l"/>
            <a:r>
              <a:rPr lang="en-US" b="1" i="0" dirty="0">
                <a:effectLst/>
              </a:rPr>
              <a:t>Brennan Schaffner </a:t>
            </a:r>
          </a:p>
          <a:p>
            <a:pPr algn="l"/>
            <a:r>
              <a:rPr lang="en-US" b="1" i="0" dirty="0">
                <a:effectLst/>
              </a:rPr>
              <a:t>Arjun Bhagoji </a:t>
            </a:r>
          </a:p>
          <a:p>
            <a:pPr algn="l"/>
            <a:r>
              <a:rPr lang="en-US" b="0" i="0" dirty="0" err="1">
                <a:effectLst/>
              </a:rPr>
              <a:t>Siyuan</a:t>
            </a:r>
            <a:r>
              <a:rPr lang="en-US" b="0" i="0" dirty="0">
                <a:effectLst/>
              </a:rPr>
              <a:t> (Michael) Cheng </a:t>
            </a:r>
          </a:p>
          <a:p>
            <a:pPr algn="l"/>
            <a:r>
              <a:rPr lang="en-US" b="0" i="0" dirty="0">
                <a:effectLst/>
              </a:rPr>
              <a:t>Jacqueline Mei </a:t>
            </a:r>
          </a:p>
          <a:p>
            <a:pPr algn="l"/>
            <a:r>
              <a:rPr lang="en-US" b="0" i="0" dirty="0">
                <a:effectLst/>
              </a:rPr>
              <a:t>Jay L Shen </a:t>
            </a:r>
          </a:p>
          <a:p>
            <a:pPr algn="l"/>
            <a:r>
              <a:rPr lang="en-US" b="0" i="0" dirty="0">
                <a:effectLst/>
              </a:rPr>
              <a:t>Grace Wang </a:t>
            </a:r>
          </a:p>
          <a:p>
            <a:pPr algn="l"/>
            <a:r>
              <a:rPr lang="en-US" b="0" i="0" dirty="0" err="1">
                <a:effectLst/>
              </a:rPr>
              <a:t>Marshini</a:t>
            </a:r>
            <a:r>
              <a:rPr lang="en-US" b="0" i="0" dirty="0">
                <a:effectLst/>
              </a:rPr>
              <a:t> Chetty </a:t>
            </a:r>
          </a:p>
          <a:p>
            <a:pPr algn="l"/>
            <a:r>
              <a:rPr lang="en-US" b="0" i="0" dirty="0">
                <a:effectLst/>
              </a:rPr>
              <a:t>Nick </a:t>
            </a:r>
            <a:r>
              <a:rPr lang="en-US" b="0" i="0" dirty="0" err="1">
                <a:effectLst/>
              </a:rPr>
              <a:t>Feamster</a:t>
            </a:r>
            <a:r>
              <a:rPr lang="en-US" b="0" i="0" dirty="0">
                <a:effectLst/>
              </a:rPr>
              <a:t> </a:t>
            </a:r>
          </a:p>
          <a:p>
            <a:pPr algn="l"/>
            <a:r>
              <a:rPr lang="en-US" b="0" i="0" dirty="0">
                <a:effectLst/>
              </a:rPr>
              <a:t>Genevieve </a:t>
            </a:r>
            <a:r>
              <a:rPr lang="en-US" b="0" i="0" dirty="0" err="1">
                <a:effectLst/>
              </a:rPr>
              <a:t>Lakier</a:t>
            </a:r>
            <a:endParaRPr lang="en-US" b="0" i="0" dirty="0">
              <a:effectLst/>
            </a:endParaRPr>
          </a:p>
          <a:p>
            <a:pPr algn="l"/>
            <a:r>
              <a:rPr lang="en-US" b="0" i="0" dirty="0" err="1">
                <a:effectLst/>
              </a:rPr>
              <a:t>Chenhao</a:t>
            </a:r>
            <a:r>
              <a:rPr lang="en-US" b="0" i="0" dirty="0">
                <a:effectLst/>
              </a:rPr>
              <a:t> Tan</a:t>
            </a:r>
          </a:p>
        </p:txBody>
      </p:sp>
      <p:pic>
        <p:nvPicPr>
          <p:cNvPr id="13" name="Picture 12">
            <a:extLst>
              <a:ext uri="{FF2B5EF4-FFF2-40B4-BE49-F238E27FC236}">
                <a16:creationId xmlns:a16="http://schemas.microsoft.com/office/drawing/2014/main" id="{BF1D6C39-46FB-F311-5BF1-77533CADBFAF}"/>
              </a:ext>
            </a:extLst>
          </p:cNvPr>
          <p:cNvPicPr>
            <a:picLocks noChangeAspect="1"/>
          </p:cNvPicPr>
          <p:nvPr/>
        </p:nvPicPr>
        <p:blipFill>
          <a:blip r:embed="rId4"/>
          <a:stretch>
            <a:fillRect/>
          </a:stretch>
        </p:blipFill>
        <p:spPr>
          <a:xfrm>
            <a:off x="7796099" y="3429000"/>
            <a:ext cx="2076520" cy="2351003"/>
          </a:xfrm>
          <a:prstGeom prst="rect">
            <a:avLst/>
          </a:prstGeom>
        </p:spPr>
      </p:pic>
      <p:pic>
        <p:nvPicPr>
          <p:cNvPr id="16" name="Picture 15" descr="A logo with a red circle and white text&#10;&#10;Description automatically generated">
            <a:extLst>
              <a:ext uri="{FF2B5EF4-FFF2-40B4-BE49-F238E27FC236}">
                <a16:creationId xmlns:a16="http://schemas.microsoft.com/office/drawing/2014/main" id="{F65D49F4-2FFC-73DF-D061-E5E773C657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0907" y="3532004"/>
            <a:ext cx="2144993" cy="2144993"/>
          </a:xfrm>
          <a:prstGeom prst="rect">
            <a:avLst/>
          </a:prstGeom>
        </p:spPr>
      </p:pic>
    </p:spTree>
    <p:extLst>
      <p:ext uri="{BB962C8B-B14F-4D97-AF65-F5344CB8AC3E}">
        <p14:creationId xmlns:p14="http://schemas.microsoft.com/office/powerpoint/2010/main" val="1635856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7279A7-4A54-3E96-389E-B58069141A5C}"/>
              </a:ext>
            </a:extLst>
          </p:cNvPr>
          <p:cNvSpPr txBox="1">
            <a:spLocks/>
          </p:cNvSpPr>
          <p:nvPr/>
        </p:nvSpPr>
        <p:spPr>
          <a:xfrm>
            <a:off x="838199" y="42673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Lookahead for Stakeholders</a:t>
            </a:r>
          </a:p>
        </p:txBody>
      </p:sp>
      <p:sp>
        <p:nvSpPr>
          <p:cNvPr id="9" name="Content Placeholder 9">
            <a:extLst>
              <a:ext uri="{FF2B5EF4-FFF2-40B4-BE49-F238E27FC236}">
                <a16:creationId xmlns:a16="http://schemas.microsoft.com/office/drawing/2014/main" id="{967B3261-08E4-B8DA-8E67-1F0A088521A3}"/>
              </a:ext>
            </a:extLst>
          </p:cNvPr>
          <p:cNvSpPr txBox="1">
            <a:spLocks/>
          </p:cNvSpPr>
          <p:nvPr/>
        </p:nvSpPr>
        <p:spPr>
          <a:xfrm>
            <a:off x="752475" y="1661639"/>
            <a:ext cx="10687050" cy="50699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Regulators</a:t>
            </a:r>
          </a:p>
          <a:p>
            <a:pPr lvl="1"/>
            <a:r>
              <a:rPr lang="en-US" dirty="0"/>
              <a:t>Policies scattered and unclear</a:t>
            </a:r>
          </a:p>
          <a:p>
            <a:pPr marL="914400" lvl="2" indent="0">
              <a:buNone/>
            </a:pPr>
            <a:r>
              <a:rPr lang="en-US" dirty="0"/>
              <a:t>-&gt; Standardizing policy formats and language  </a:t>
            </a:r>
          </a:p>
          <a:p>
            <a:pPr marL="457200" lvl="1" indent="0">
              <a:buNone/>
            </a:pPr>
            <a:endParaRPr lang="en-US" dirty="0"/>
          </a:p>
          <a:p>
            <a:pPr marL="0" indent="0">
              <a:buFont typeface="Arial" panose="020B0604020202020204" pitchFamily="34" charset="0"/>
              <a:buNone/>
            </a:pPr>
            <a:r>
              <a:rPr lang="en-US" dirty="0"/>
              <a:t>2. Platforms </a:t>
            </a:r>
          </a:p>
          <a:p>
            <a:pPr lvl="1"/>
            <a:r>
              <a:rPr lang="en-US" dirty="0"/>
              <a:t>Use dataset to evolve best practices</a:t>
            </a:r>
          </a:p>
          <a:p>
            <a:pPr lvl="1">
              <a:spcAft>
                <a:spcPts val="800"/>
              </a:spcAft>
            </a:pPr>
            <a:endParaRPr lang="en-US" dirty="0"/>
          </a:p>
          <a:p>
            <a:pPr marL="0" indent="0">
              <a:buFont typeface="Arial" panose="020B0604020202020204" pitchFamily="34" charset="0"/>
              <a:buNone/>
            </a:pPr>
            <a:r>
              <a:rPr lang="en-US" dirty="0"/>
              <a:t>3. Researchers</a:t>
            </a:r>
          </a:p>
          <a:p>
            <a:pPr lvl="1"/>
            <a:r>
              <a:rPr lang="en-US" dirty="0"/>
              <a:t>Using our pipeline and scraper to expand our dataset</a:t>
            </a:r>
          </a:p>
          <a:p>
            <a:pPr lvl="1"/>
            <a:r>
              <a:rPr lang="en-US" dirty="0"/>
              <a:t>Further usage and analysis of our dataset</a:t>
            </a:r>
          </a:p>
          <a:p>
            <a:pPr lvl="1"/>
            <a:r>
              <a:rPr lang="en-US" dirty="0"/>
              <a:t>Overall improve methods of annotating policies</a:t>
            </a:r>
          </a:p>
          <a:p>
            <a:pPr marL="914400" lvl="1" indent="-457200">
              <a:buFont typeface="Arial" panose="020B0604020202020204" pitchFamily="34" charset="0"/>
              <a:buAutoNum type="alphaUcPeriod"/>
            </a:pPr>
            <a:endParaRPr lang="en-US" dirty="0"/>
          </a:p>
          <a:p>
            <a:pPr marL="914400" lvl="1" indent="-457200">
              <a:buFont typeface="Arial" panose="020B0604020202020204" pitchFamily="34" charset="0"/>
              <a:buAutoNum type="alphaUcPeriod"/>
            </a:pPr>
            <a:endParaRPr lang="en-US" dirty="0"/>
          </a:p>
        </p:txBody>
      </p:sp>
    </p:spTree>
    <p:custDataLst>
      <p:tags r:id="rId1"/>
    </p:custDataLst>
    <p:extLst>
      <p:ext uri="{BB962C8B-B14F-4D97-AF65-F5344CB8AC3E}">
        <p14:creationId xmlns:p14="http://schemas.microsoft.com/office/powerpoint/2010/main" val="2896812407"/>
      </p:ext>
    </p:extLst>
  </p:cSld>
  <p:clrMapOvr>
    <a:masterClrMapping/>
  </p:clrMapOvr>
  <mc:AlternateContent xmlns:mc="http://schemas.openxmlformats.org/markup-compatibility/2006" xmlns:p14="http://schemas.microsoft.com/office/powerpoint/2010/main">
    <mc:Choice Requires="p14">
      <p:transition spd="slow" p14:dur="2000" advTm="112343"/>
    </mc:Choice>
    <mc:Fallback xmlns="">
      <p:transition spd="slow" advTm="1123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 name="Content Placeholder 9">
            <a:extLst>
              <a:ext uri="{FF2B5EF4-FFF2-40B4-BE49-F238E27FC236}">
                <a16:creationId xmlns:a16="http://schemas.microsoft.com/office/drawing/2014/main" id="{9A6898AF-B3D9-7427-CA03-AB80367C7681}"/>
              </a:ext>
            </a:extLst>
          </p:cNvPr>
          <p:cNvSpPr>
            <a:spLocks noGrp="1"/>
          </p:cNvSpPr>
          <p:nvPr>
            <p:ph sz="half" idx="1"/>
          </p:nvPr>
        </p:nvSpPr>
        <p:spPr>
          <a:xfrm>
            <a:off x="5431979" y="3650224"/>
            <a:ext cx="6229190" cy="2918822"/>
          </a:xfrm>
        </p:spPr>
        <p:txBody>
          <a:bodyPr>
            <a:normAutofit/>
          </a:bodyPr>
          <a:lstStyle/>
          <a:p>
            <a:pPr marL="457200" lvl="1" indent="0">
              <a:buNone/>
            </a:pPr>
            <a:r>
              <a:rPr lang="en-US" sz="2000" dirty="0"/>
              <a:t>“What does TikTok (report they) do about misinformation?” </a:t>
            </a:r>
            <a:endParaRPr lang="en-US" sz="2000" b="1" dirty="0">
              <a:solidFill>
                <a:srgbClr val="FFC000"/>
              </a:solidFill>
            </a:endParaRPr>
          </a:p>
          <a:p>
            <a:pPr marL="457200" lvl="1" indent="0">
              <a:buNone/>
            </a:pPr>
            <a:endParaRPr lang="en-US" sz="1050" b="1" dirty="0">
              <a:solidFill>
                <a:srgbClr val="FFC000"/>
              </a:solidFill>
            </a:endParaRPr>
          </a:p>
          <a:p>
            <a:pPr marL="914400" lvl="2" indent="0">
              <a:buNone/>
            </a:pPr>
            <a:r>
              <a:rPr lang="en-US" sz="1800" dirty="0"/>
              <a:t>“Related to the elections: </a:t>
            </a:r>
            <a:r>
              <a:rPr lang="en-US" sz="1800" b="1" dirty="0">
                <a:solidFill>
                  <a:srgbClr val="FFC000"/>
                </a:solidFill>
              </a:rPr>
              <a:t>We may not take action on violating content that is deemed newsworthy</a:t>
            </a:r>
            <a:r>
              <a:rPr lang="en-US" sz="1800" dirty="0"/>
              <a:t>.”</a:t>
            </a:r>
          </a:p>
          <a:p>
            <a:pPr marL="457200" lvl="1" indent="0">
              <a:buNone/>
            </a:pPr>
            <a:endParaRPr lang="en-US" sz="1050" dirty="0"/>
          </a:p>
          <a:p>
            <a:pPr marL="457200" lvl="1" indent="0">
              <a:buNone/>
            </a:pPr>
            <a:r>
              <a:rPr lang="en-US" sz="1200" dirty="0"/>
              <a:t>    (</a:t>
            </a:r>
            <a:r>
              <a:rPr lang="en-US" sz="1200" dirty="0" err="1"/>
              <a:t>tiktok.com’s</a:t>
            </a:r>
            <a:r>
              <a:rPr lang="en-US" sz="1200" dirty="0"/>
              <a:t> Election Integrity Policy)</a:t>
            </a:r>
            <a:endParaRPr lang="en-US" sz="200" dirty="0"/>
          </a:p>
        </p:txBody>
      </p:sp>
      <p:cxnSp>
        <p:nvCxnSpPr>
          <p:cNvPr id="3" name="Straight Connector 2">
            <a:extLst>
              <a:ext uri="{FF2B5EF4-FFF2-40B4-BE49-F238E27FC236}">
                <a16:creationId xmlns:a16="http://schemas.microsoft.com/office/drawing/2014/main" id="{606FB509-7291-143A-55FF-2CB8F7E61602}"/>
              </a:ext>
            </a:extLst>
          </p:cNvPr>
          <p:cNvCxnSpPr>
            <a:cxnSpLocks/>
          </p:cNvCxnSpPr>
          <p:nvPr/>
        </p:nvCxnSpPr>
        <p:spPr>
          <a:xfrm>
            <a:off x="6248153" y="4488347"/>
            <a:ext cx="0" cy="81964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5971C274-01A8-FF4D-1F05-099F04CB6B18}"/>
              </a:ext>
            </a:extLst>
          </p:cNvPr>
          <p:cNvSpPr/>
          <p:nvPr/>
        </p:nvSpPr>
        <p:spPr>
          <a:xfrm>
            <a:off x="5724623" y="3432048"/>
            <a:ext cx="5825448" cy="2521815"/>
          </a:xfrm>
          <a:prstGeom prst="roundRect">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qr code with black squares&#10;&#10;Description automatically generated">
            <a:extLst>
              <a:ext uri="{FF2B5EF4-FFF2-40B4-BE49-F238E27FC236}">
                <a16:creationId xmlns:a16="http://schemas.microsoft.com/office/drawing/2014/main" id="{1A753F06-7BEE-D919-5737-E73FE6BCF4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8153" y="169341"/>
            <a:ext cx="2918823" cy="2918823"/>
          </a:xfrm>
          <a:prstGeom prst="rect">
            <a:avLst/>
          </a:prstGeom>
        </p:spPr>
      </p:pic>
      <p:grpSp>
        <p:nvGrpSpPr>
          <p:cNvPr id="19" name="Group 18">
            <a:extLst>
              <a:ext uri="{FF2B5EF4-FFF2-40B4-BE49-F238E27FC236}">
                <a16:creationId xmlns:a16="http://schemas.microsoft.com/office/drawing/2014/main" id="{3545DF79-BF7A-66DB-2C98-E139B555D82D}"/>
              </a:ext>
            </a:extLst>
          </p:cNvPr>
          <p:cNvGrpSpPr/>
          <p:nvPr/>
        </p:nvGrpSpPr>
        <p:grpSpPr>
          <a:xfrm>
            <a:off x="540570" y="1347292"/>
            <a:ext cx="4799006" cy="4419394"/>
            <a:chOff x="982302" y="646749"/>
            <a:chExt cx="5174055" cy="4733194"/>
          </a:xfrm>
        </p:grpSpPr>
        <p:pic>
          <p:nvPicPr>
            <p:cNvPr id="12" name="Picture 11">
              <a:extLst>
                <a:ext uri="{FF2B5EF4-FFF2-40B4-BE49-F238E27FC236}">
                  <a16:creationId xmlns:a16="http://schemas.microsoft.com/office/drawing/2014/main" id="{06326535-FD30-7BFF-9B4B-21CC0779BD2D}"/>
                </a:ext>
              </a:extLst>
            </p:cNvPr>
            <p:cNvPicPr>
              <a:picLocks noChangeAspect="1"/>
            </p:cNvPicPr>
            <p:nvPr/>
          </p:nvPicPr>
          <p:blipFill rotWithShape="1">
            <a:blip r:embed="rId6"/>
            <a:srcRect t="72822" b="1397"/>
            <a:stretch/>
          </p:blipFill>
          <p:spPr>
            <a:xfrm>
              <a:off x="982302" y="3924422"/>
              <a:ext cx="5174055" cy="1455521"/>
            </a:xfrm>
            <a:prstGeom prst="rect">
              <a:avLst/>
            </a:prstGeom>
          </p:spPr>
        </p:pic>
        <p:pic>
          <p:nvPicPr>
            <p:cNvPr id="17" name="Picture 16">
              <a:extLst>
                <a:ext uri="{FF2B5EF4-FFF2-40B4-BE49-F238E27FC236}">
                  <a16:creationId xmlns:a16="http://schemas.microsoft.com/office/drawing/2014/main" id="{4C194DF9-1F5F-AB0C-A61A-661C2CEB9853}"/>
                </a:ext>
              </a:extLst>
            </p:cNvPr>
            <p:cNvPicPr>
              <a:picLocks noChangeAspect="1"/>
            </p:cNvPicPr>
            <p:nvPr/>
          </p:nvPicPr>
          <p:blipFill rotWithShape="1">
            <a:blip r:embed="rId6"/>
            <a:srcRect b="46305"/>
            <a:stretch/>
          </p:blipFill>
          <p:spPr>
            <a:xfrm>
              <a:off x="982302" y="646749"/>
              <a:ext cx="5174055" cy="3031399"/>
            </a:xfrm>
            <a:prstGeom prst="rect">
              <a:avLst/>
            </a:prstGeom>
          </p:spPr>
        </p:pic>
        <p:pic>
          <p:nvPicPr>
            <p:cNvPr id="18" name="Picture 17">
              <a:extLst>
                <a:ext uri="{FF2B5EF4-FFF2-40B4-BE49-F238E27FC236}">
                  <a16:creationId xmlns:a16="http://schemas.microsoft.com/office/drawing/2014/main" id="{C7CD7F5D-0850-59DD-B3D0-26382ADEB5CB}"/>
                </a:ext>
              </a:extLst>
            </p:cNvPr>
            <p:cNvPicPr>
              <a:picLocks noChangeAspect="1"/>
            </p:cNvPicPr>
            <p:nvPr/>
          </p:nvPicPr>
          <p:blipFill rotWithShape="1">
            <a:blip r:embed="rId6"/>
            <a:srcRect t="37528" b="56469"/>
            <a:stretch/>
          </p:blipFill>
          <p:spPr>
            <a:xfrm>
              <a:off x="982302" y="3632269"/>
              <a:ext cx="5174055" cy="338896"/>
            </a:xfrm>
            <a:prstGeom prst="rect">
              <a:avLst/>
            </a:prstGeom>
          </p:spPr>
        </p:pic>
        <p:pic>
          <p:nvPicPr>
            <p:cNvPr id="14" name="Picture 13">
              <a:extLst>
                <a:ext uri="{FF2B5EF4-FFF2-40B4-BE49-F238E27FC236}">
                  <a16:creationId xmlns:a16="http://schemas.microsoft.com/office/drawing/2014/main" id="{24A9A9E0-4A91-7C8D-A47E-3FFED5FC0FD1}"/>
                </a:ext>
              </a:extLst>
            </p:cNvPr>
            <p:cNvPicPr>
              <a:picLocks noChangeAspect="1"/>
            </p:cNvPicPr>
            <p:nvPr/>
          </p:nvPicPr>
          <p:blipFill>
            <a:blip r:embed="rId7"/>
            <a:stretch>
              <a:fillRect/>
            </a:stretch>
          </p:blipFill>
          <p:spPr>
            <a:xfrm>
              <a:off x="982302" y="646749"/>
              <a:ext cx="5174055" cy="247593"/>
            </a:xfrm>
            <a:prstGeom prst="rect">
              <a:avLst/>
            </a:prstGeom>
          </p:spPr>
        </p:pic>
      </p:grpSp>
      <p:sp>
        <p:nvSpPr>
          <p:cNvPr id="20" name="TextBox 19">
            <a:extLst>
              <a:ext uri="{FF2B5EF4-FFF2-40B4-BE49-F238E27FC236}">
                <a16:creationId xmlns:a16="http://schemas.microsoft.com/office/drawing/2014/main" id="{0A5E11FF-5635-109D-454E-F6E7B490C703}"/>
              </a:ext>
            </a:extLst>
          </p:cNvPr>
          <p:cNvSpPr txBox="1"/>
          <p:nvPr/>
        </p:nvSpPr>
        <p:spPr>
          <a:xfrm>
            <a:off x="1270377" y="539821"/>
            <a:ext cx="3509294" cy="461665"/>
          </a:xfrm>
          <a:prstGeom prst="rect">
            <a:avLst/>
          </a:prstGeom>
          <a:noFill/>
        </p:spPr>
        <p:txBody>
          <a:bodyPr wrap="none" rtlCol="0">
            <a:spAutoFit/>
          </a:bodyPr>
          <a:lstStyle/>
          <a:p>
            <a:r>
              <a:rPr lang="en-US" sz="2400" u="sng" dirty="0">
                <a:solidFill>
                  <a:srgbClr val="92D1FC"/>
                </a:solidFill>
              </a:rPr>
              <a:t>ocmp43.cs.uchicago.edu</a:t>
            </a:r>
          </a:p>
        </p:txBody>
      </p:sp>
      <p:sp>
        <p:nvSpPr>
          <p:cNvPr id="21" name="TextBox 20">
            <a:extLst>
              <a:ext uri="{FF2B5EF4-FFF2-40B4-BE49-F238E27FC236}">
                <a16:creationId xmlns:a16="http://schemas.microsoft.com/office/drawing/2014/main" id="{38F2D4AA-FD1E-A381-F151-BF984E6C7D6F}"/>
              </a:ext>
            </a:extLst>
          </p:cNvPr>
          <p:cNvSpPr txBox="1"/>
          <p:nvPr/>
        </p:nvSpPr>
        <p:spPr>
          <a:xfrm>
            <a:off x="300032" y="6340684"/>
            <a:ext cx="8715558" cy="369332"/>
          </a:xfrm>
          <a:prstGeom prst="rect">
            <a:avLst/>
          </a:prstGeom>
          <a:noFill/>
        </p:spPr>
        <p:txBody>
          <a:bodyPr wrap="square" rtlCol="0">
            <a:spAutoFit/>
          </a:bodyPr>
          <a:lstStyle/>
          <a:p>
            <a:r>
              <a:rPr lang="en-US" dirty="0"/>
              <a:t>Next:	 Do platforms adhere to their reported policies?</a:t>
            </a:r>
          </a:p>
        </p:txBody>
      </p:sp>
    </p:spTree>
    <p:custDataLst>
      <p:tags r:id="rId1"/>
    </p:custDataLst>
    <p:extLst>
      <p:ext uri="{BB962C8B-B14F-4D97-AF65-F5344CB8AC3E}">
        <p14:creationId xmlns:p14="http://schemas.microsoft.com/office/powerpoint/2010/main" val="3842562664"/>
      </p:ext>
    </p:extLst>
  </p:cSld>
  <p:clrMapOvr>
    <a:masterClrMapping/>
  </p:clrMapOvr>
  <mc:AlternateContent xmlns:mc="http://schemas.openxmlformats.org/markup-compatibility/2006" xmlns:p14="http://schemas.microsoft.com/office/powerpoint/2010/main">
    <mc:Choice Requires="p14">
      <p:transition spd="slow" p14:dur="2000" advTm="39670"/>
    </mc:Choice>
    <mc:Fallback xmlns="">
      <p:transition spd="slow" advTm="396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20" grpId="0"/>
      <p:bldP spid="21" grpId="0"/>
    </p:bldLst>
  </p:timing>
  <p:extLst>
    <p:ext uri="{6950BFC3-D8DA-4A85-94F7-54DA5524770B}">
      <p188:commentRel xmlns:p188="http://schemas.microsoft.com/office/powerpoint/2018/8/main" r:id="rId4"/>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5" name="Picture 4" descr="A group of different colored icons&#10;&#10;Description automatically generated">
            <a:extLst>
              <a:ext uri="{FF2B5EF4-FFF2-40B4-BE49-F238E27FC236}">
                <a16:creationId xmlns:a16="http://schemas.microsoft.com/office/drawing/2014/main" id="{B92255B0-2DA9-E1AF-8947-DE16FD45995D}"/>
              </a:ext>
            </a:extLst>
          </p:cNvPr>
          <p:cNvPicPr>
            <a:picLocks noChangeAspect="1"/>
          </p:cNvPicPr>
          <p:nvPr/>
        </p:nvPicPr>
        <p:blipFill>
          <a:blip r:embed="rId3">
            <a:alphaModFix amt="11000"/>
            <a:extLst>
              <a:ext uri="{28A0092B-C50C-407E-A947-70E740481C1C}">
                <a14:useLocalDpi xmlns:a14="http://schemas.microsoft.com/office/drawing/2010/main" val="0"/>
              </a:ext>
            </a:extLst>
          </a:blip>
          <a:stretch>
            <a:fillRect/>
          </a:stretch>
        </p:blipFill>
        <p:spPr>
          <a:xfrm>
            <a:off x="817639" y="554622"/>
            <a:ext cx="10310286" cy="5799536"/>
          </a:xfrm>
          <a:prstGeom prst="rect">
            <a:avLst/>
          </a:prstGeom>
        </p:spPr>
      </p:pic>
      <p:sp>
        <p:nvSpPr>
          <p:cNvPr id="2" name="Title 1">
            <a:extLst>
              <a:ext uri="{FF2B5EF4-FFF2-40B4-BE49-F238E27FC236}">
                <a16:creationId xmlns:a16="http://schemas.microsoft.com/office/drawing/2014/main" id="{BEA719B5-0F26-D7A1-809E-A4864EE93D99}"/>
              </a:ext>
            </a:extLst>
          </p:cNvPr>
          <p:cNvSpPr>
            <a:spLocks noGrp="1"/>
          </p:cNvSpPr>
          <p:nvPr>
            <p:ph type="ctrTitle"/>
          </p:nvPr>
        </p:nvSpPr>
        <p:spPr>
          <a:xfrm>
            <a:off x="1441977" y="320365"/>
            <a:ext cx="9308043" cy="2387600"/>
          </a:xfrm>
        </p:spPr>
        <p:txBody>
          <a:bodyPr>
            <a:noAutofit/>
          </a:bodyPr>
          <a:lstStyle/>
          <a:p>
            <a:r>
              <a:rPr lang="en-US" sz="4000" dirty="0"/>
              <a:t>“Community Guidelines Make this the Best Party on the Internet”:</a:t>
            </a:r>
          </a:p>
        </p:txBody>
      </p:sp>
      <p:sp>
        <p:nvSpPr>
          <p:cNvPr id="3" name="Subtitle 2">
            <a:extLst>
              <a:ext uri="{FF2B5EF4-FFF2-40B4-BE49-F238E27FC236}">
                <a16:creationId xmlns:a16="http://schemas.microsoft.com/office/drawing/2014/main" id="{9B4060F0-847A-28A6-4565-4B6695FB581F}"/>
              </a:ext>
            </a:extLst>
          </p:cNvPr>
          <p:cNvSpPr>
            <a:spLocks noGrp="1"/>
          </p:cNvSpPr>
          <p:nvPr>
            <p:ph type="subTitle" idx="1"/>
          </p:nvPr>
        </p:nvSpPr>
        <p:spPr>
          <a:xfrm>
            <a:off x="1121921" y="2703660"/>
            <a:ext cx="9948153" cy="386302"/>
          </a:xfrm>
        </p:spPr>
        <p:txBody>
          <a:bodyPr>
            <a:normAutofit lnSpcReduction="10000"/>
          </a:bodyPr>
          <a:lstStyle/>
          <a:p>
            <a:r>
              <a:rPr lang="en-US" dirty="0"/>
              <a:t>An In-Depth Study of Online Platforms’ Content Moderation Policies</a:t>
            </a:r>
          </a:p>
        </p:txBody>
      </p:sp>
      <p:sp>
        <p:nvSpPr>
          <p:cNvPr id="8" name="TextBox 7">
            <a:extLst>
              <a:ext uri="{FF2B5EF4-FFF2-40B4-BE49-F238E27FC236}">
                <a16:creationId xmlns:a16="http://schemas.microsoft.com/office/drawing/2014/main" id="{766B2007-8EC4-21C9-79EF-D3405724259C}"/>
              </a:ext>
            </a:extLst>
          </p:cNvPr>
          <p:cNvSpPr txBox="1"/>
          <p:nvPr/>
        </p:nvSpPr>
        <p:spPr>
          <a:xfrm>
            <a:off x="4759278" y="3345516"/>
            <a:ext cx="2673443" cy="2862322"/>
          </a:xfrm>
          <a:prstGeom prst="rect">
            <a:avLst/>
          </a:prstGeom>
          <a:noFill/>
        </p:spPr>
        <p:txBody>
          <a:bodyPr wrap="square">
            <a:spAutoFit/>
          </a:bodyPr>
          <a:lstStyle/>
          <a:p>
            <a:pPr algn="l"/>
            <a:r>
              <a:rPr lang="en-US" b="1" i="0" dirty="0">
                <a:effectLst/>
              </a:rPr>
              <a:t>Brennan Schaffner </a:t>
            </a:r>
          </a:p>
          <a:p>
            <a:pPr algn="l"/>
            <a:r>
              <a:rPr lang="en-US" b="1" i="0" dirty="0">
                <a:effectLst/>
              </a:rPr>
              <a:t>Arjun Bhagoji </a:t>
            </a:r>
          </a:p>
          <a:p>
            <a:pPr algn="l"/>
            <a:r>
              <a:rPr lang="en-US" b="0" i="0" dirty="0" err="1">
                <a:effectLst/>
              </a:rPr>
              <a:t>Siyuan</a:t>
            </a:r>
            <a:r>
              <a:rPr lang="en-US" b="0" i="0" dirty="0">
                <a:effectLst/>
              </a:rPr>
              <a:t> (Michael) Cheng </a:t>
            </a:r>
          </a:p>
          <a:p>
            <a:pPr algn="l"/>
            <a:r>
              <a:rPr lang="en-US" b="0" i="0" dirty="0">
                <a:effectLst/>
              </a:rPr>
              <a:t>Jacqueline Mei </a:t>
            </a:r>
          </a:p>
          <a:p>
            <a:pPr algn="l"/>
            <a:r>
              <a:rPr lang="en-US" b="0" i="0" dirty="0">
                <a:effectLst/>
              </a:rPr>
              <a:t>Jay L Shen </a:t>
            </a:r>
          </a:p>
          <a:p>
            <a:pPr algn="l"/>
            <a:r>
              <a:rPr lang="en-US" b="0" i="0" dirty="0">
                <a:effectLst/>
              </a:rPr>
              <a:t>Grace Wang </a:t>
            </a:r>
          </a:p>
          <a:p>
            <a:pPr algn="l"/>
            <a:r>
              <a:rPr lang="en-US" b="0" i="0" dirty="0" err="1">
                <a:effectLst/>
              </a:rPr>
              <a:t>Marshini</a:t>
            </a:r>
            <a:r>
              <a:rPr lang="en-US" b="0" i="0" dirty="0">
                <a:effectLst/>
              </a:rPr>
              <a:t> Chetty </a:t>
            </a:r>
          </a:p>
          <a:p>
            <a:pPr algn="l"/>
            <a:r>
              <a:rPr lang="en-US" b="0" i="0" dirty="0">
                <a:effectLst/>
              </a:rPr>
              <a:t>Nick </a:t>
            </a:r>
            <a:r>
              <a:rPr lang="en-US" b="0" i="0" dirty="0" err="1">
                <a:effectLst/>
              </a:rPr>
              <a:t>Feamster</a:t>
            </a:r>
            <a:r>
              <a:rPr lang="en-US" b="0" i="0" dirty="0">
                <a:effectLst/>
              </a:rPr>
              <a:t> </a:t>
            </a:r>
          </a:p>
          <a:p>
            <a:pPr algn="l"/>
            <a:r>
              <a:rPr lang="en-US" b="0" i="0" dirty="0">
                <a:effectLst/>
              </a:rPr>
              <a:t>Genevieve </a:t>
            </a:r>
            <a:r>
              <a:rPr lang="en-US" b="0" i="0" dirty="0" err="1">
                <a:effectLst/>
              </a:rPr>
              <a:t>Lakier</a:t>
            </a:r>
            <a:endParaRPr lang="en-US" b="0" i="0" dirty="0">
              <a:effectLst/>
            </a:endParaRPr>
          </a:p>
          <a:p>
            <a:pPr algn="l"/>
            <a:r>
              <a:rPr lang="en-US" b="0" i="0" dirty="0" err="1">
                <a:effectLst/>
              </a:rPr>
              <a:t>Chenhao</a:t>
            </a:r>
            <a:r>
              <a:rPr lang="en-US" b="0" i="0" dirty="0">
                <a:effectLst/>
              </a:rPr>
              <a:t> Tan</a:t>
            </a:r>
          </a:p>
        </p:txBody>
      </p:sp>
      <p:pic>
        <p:nvPicPr>
          <p:cNvPr id="13" name="Picture 12">
            <a:extLst>
              <a:ext uri="{FF2B5EF4-FFF2-40B4-BE49-F238E27FC236}">
                <a16:creationId xmlns:a16="http://schemas.microsoft.com/office/drawing/2014/main" id="{BF1D6C39-46FB-F311-5BF1-77533CADBFAF}"/>
              </a:ext>
            </a:extLst>
          </p:cNvPr>
          <p:cNvPicPr>
            <a:picLocks noChangeAspect="1"/>
          </p:cNvPicPr>
          <p:nvPr/>
        </p:nvPicPr>
        <p:blipFill>
          <a:blip r:embed="rId4"/>
          <a:stretch>
            <a:fillRect/>
          </a:stretch>
        </p:blipFill>
        <p:spPr>
          <a:xfrm>
            <a:off x="7796099" y="3429000"/>
            <a:ext cx="2076520" cy="2351003"/>
          </a:xfrm>
          <a:prstGeom prst="rect">
            <a:avLst/>
          </a:prstGeom>
        </p:spPr>
      </p:pic>
      <p:pic>
        <p:nvPicPr>
          <p:cNvPr id="16" name="Picture 15" descr="A logo with a red circle and white text&#10;&#10;Description automatically generated">
            <a:extLst>
              <a:ext uri="{FF2B5EF4-FFF2-40B4-BE49-F238E27FC236}">
                <a16:creationId xmlns:a16="http://schemas.microsoft.com/office/drawing/2014/main" id="{F65D49F4-2FFC-73DF-D061-E5E773C657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50907" y="3532004"/>
            <a:ext cx="2144993" cy="2144993"/>
          </a:xfrm>
          <a:prstGeom prst="rect">
            <a:avLst/>
          </a:prstGeom>
        </p:spPr>
      </p:pic>
    </p:spTree>
    <p:extLst>
      <p:ext uri="{BB962C8B-B14F-4D97-AF65-F5344CB8AC3E}">
        <p14:creationId xmlns:p14="http://schemas.microsoft.com/office/powerpoint/2010/main" val="2332117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4BA4-6BC3-A574-5612-68F7627E7176}"/>
              </a:ext>
            </a:extLst>
          </p:cNvPr>
          <p:cNvSpPr>
            <a:spLocks noGrp="1"/>
          </p:cNvSpPr>
          <p:nvPr>
            <p:ph type="title"/>
          </p:nvPr>
        </p:nvSpPr>
        <p:spPr>
          <a:xfrm>
            <a:off x="537328" y="1736726"/>
            <a:ext cx="10810122" cy="2852737"/>
          </a:xfrm>
        </p:spPr>
        <p:txBody>
          <a:bodyPr/>
          <a:lstStyle/>
          <a:p>
            <a:r>
              <a:rPr lang="en-US" dirty="0"/>
              <a:t>Social Media platforms host content online</a:t>
            </a:r>
          </a:p>
        </p:txBody>
      </p:sp>
      <p:sp>
        <p:nvSpPr>
          <p:cNvPr id="4" name="TextBox 3">
            <a:extLst>
              <a:ext uri="{FF2B5EF4-FFF2-40B4-BE49-F238E27FC236}">
                <a16:creationId xmlns:a16="http://schemas.microsoft.com/office/drawing/2014/main" id="{FBE2136C-7F4F-8EC9-8BA0-E0C4E9897891}"/>
              </a:ext>
            </a:extLst>
          </p:cNvPr>
          <p:cNvSpPr txBox="1"/>
          <p:nvPr/>
        </p:nvSpPr>
        <p:spPr>
          <a:xfrm>
            <a:off x="5467546" y="3761295"/>
            <a:ext cx="1930337" cy="369332"/>
          </a:xfrm>
          <a:prstGeom prst="rect">
            <a:avLst/>
          </a:prstGeom>
          <a:noFill/>
        </p:spPr>
        <p:txBody>
          <a:bodyPr wrap="none" rtlCol="0">
            <a:spAutoFit/>
          </a:bodyPr>
          <a:lstStyle/>
          <a:p>
            <a:r>
              <a:rPr lang="en-US" dirty="0">
                <a:solidFill>
                  <a:schemeClr val="tx1">
                    <a:lumMod val="75000"/>
                  </a:schemeClr>
                </a:solidFill>
              </a:rPr>
              <a:t>[citation needed]</a:t>
            </a:r>
          </a:p>
        </p:txBody>
      </p:sp>
    </p:spTree>
    <p:extLst>
      <p:ext uri="{BB962C8B-B14F-4D97-AF65-F5344CB8AC3E}">
        <p14:creationId xmlns:p14="http://schemas.microsoft.com/office/powerpoint/2010/main" val="3860944458"/>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4BA4-6BC3-A574-5612-68F7627E7176}"/>
              </a:ext>
            </a:extLst>
          </p:cNvPr>
          <p:cNvSpPr>
            <a:spLocks noGrp="1"/>
          </p:cNvSpPr>
          <p:nvPr>
            <p:ph type="title"/>
          </p:nvPr>
        </p:nvSpPr>
        <p:spPr>
          <a:xfrm>
            <a:off x="537328" y="1736726"/>
            <a:ext cx="10810122" cy="2852737"/>
          </a:xfrm>
        </p:spPr>
        <p:txBody>
          <a:bodyPr/>
          <a:lstStyle/>
          <a:p>
            <a:r>
              <a:rPr lang="en-US" dirty="0">
                <a:solidFill>
                  <a:schemeClr val="accent4"/>
                </a:solidFill>
              </a:rPr>
              <a:t>As a society, we want </a:t>
            </a:r>
            <a:r>
              <a:rPr lang="en-US" dirty="0"/>
              <a:t>platforms to host </a:t>
            </a:r>
            <a:r>
              <a:rPr lang="en-US" dirty="0">
                <a:solidFill>
                  <a:schemeClr val="accent4"/>
                </a:solidFill>
              </a:rPr>
              <a:t>good</a:t>
            </a:r>
            <a:r>
              <a:rPr lang="en-US" dirty="0"/>
              <a:t> online content</a:t>
            </a:r>
          </a:p>
        </p:txBody>
      </p:sp>
      <p:pic>
        <p:nvPicPr>
          <p:cNvPr id="3" name="Graphic 2" descr="Line arrow: Slight curve with solid fill">
            <a:extLst>
              <a:ext uri="{FF2B5EF4-FFF2-40B4-BE49-F238E27FC236}">
                <a16:creationId xmlns:a16="http://schemas.microsoft.com/office/drawing/2014/main" id="{16F1429E-3C27-A51F-9068-04F5C6F0CF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289" y="1201983"/>
            <a:ext cx="1356124" cy="1356124"/>
          </a:xfrm>
          <a:prstGeom prst="rect">
            <a:avLst/>
          </a:prstGeom>
        </p:spPr>
      </p:pic>
    </p:spTree>
    <p:extLst>
      <p:ext uri="{BB962C8B-B14F-4D97-AF65-F5344CB8AC3E}">
        <p14:creationId xmlns:p14="http://schemas.microsoft.com/office/powerpoint/2010/main" val="3307237985"/>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28FDB-1388-6D31-01D1-09021AC89856}"/>
              </a:ext>
            </a:extLst>
          </p:cNvPr>
          <p:cNvSpPr>
            <a:spLocks noGrp="1"/>
          </p:cNvSpPr>
          <p:nvPr>
            <p:ph type="title"/>
          </p:nvPr>
        </p:nvSpPr>
        <p:spPr/>
        <p:txBody>
          <a:bodyPr/>
          <a:lstStyle/>
          <a:p>
            <a:r>
              <a:rPr lang="en-US" dirty="0">
                <a:solidFill>
                  <a:schemeClr val="tx1">
                    <a:lumMod val="95000"/>
                  </a:schemeClr>
                </a:solidFill>
              </a:rPr>
              <a:t>But what is </a:t>
            </a:r>
            <a:r>
              <a:rPr lang="en-US" dirty="0">
                <a:solidFill>
                  <a:srgbClr val="FFC000"/>
                </a:solidFill>
              </a:rPr>
              <a:t>good</a:t>
            </a:r>
            <a:r>
              <a:rPr lang="en-US" dirty="0">
                <a:solidFill>
                  <a:schemeClr val="tx1">
                    <a:lumMod val="95000"/>
                  </a:schemeClr>
                </a:solidFill>
              </a:rPr>
              <a:t> online content?</a:t>
            </a:r>
          </a:p>
        </p:txBody>
      </p:sp>
      <p:sp>
        <p:nvSpPr>
          <p:cNvPr id="5" name="Content Placeholder 4">
            <a:extLst>
              <a:ext uri="{FF2B5EF4-FFF2-40B4-BE49-F238E27FC236}">
                <a16:creationId xmlns:a16="http://schemas.microsoft.com/office/drawing/2014/main" id="{6A352C78-995B-853A-8C38-3793E4339D3F}"/>
              </a:ext>
            </a:extLst>
          </p:cNvPr>
          <p:cNvSpPr>
            <a:spLocks noGrp="1"/>
          </p:cNvSpPr>
          <p:nvPr>
            <p:ph idx="1"/>
          </p:nvPr>
        </p:nvSpPr>
        <p:spPr/>
        <p:txBody>
          <a:bodyPr>
            <a:normAutofit/>
          </a:bodyPr>
          <a:lstStyle/>
          <a:p>
            <a:pPr marL="0" indent="0">
              <a:buNone/>
            </a:pPr>
            <a:r>
              <a:rPr lang="en-US" dirty="0"/>
              <a:t>-  Hard to say…</a:t>
            </a:r>
          </a:p>
          <a:p>
            <a:pPr marL="0" indent="0">
              <a:buNone/>
            </a:pPr>
            <a:r>
              <a:rPr lang="en-US" dirty="0"/>
              <a:t>-  </a:t>
            </a:r>
            <a:r>
              <a:rPr lang="en-US" dirty="0">
                <a:solidFill>
                  <a:srgbClr val="FFC000"/>
                </a:solidFill>
              </a:rPr>
              <a:t>Not good</a:t>
            </a:r>
            <a:r>
              <a:rPr lang="en-US" dirty="0"/>
              <a:t>: </a:t>
            </a:r>
          </a:p>
          <a:p>
            <a:pPr marL="0" indent="0">
              <a:buNone/>
            </a:pPr>
            <a:r>
              <a:rPr lang="en-US" dirty="0"/>
              <a:t>	- CSAM,</a:t>
            </a:r>
          </a:p>
          <a:p>
            <a:pPr marL="0" indent="0">
              <a:buNone/>
            </a:pPr>
            <a:r>
              <a:rPr lang="en-US" dirty="0"/>
              <a:t> 	- IP infringement,</a:t>
            </a:r>
          </a:p>
          <a:p>
            <a:pPr marL="0" indent="0">
              <a:buNone/>
            </a:pPr>
            <a:r>
              <a:rPr lang="en-US" dirty="0"/>
              <a:t>	- hate speech,</a:t>
            </a:r>
          </a:p>
          <a:p>
            <a:pPr marL="0" indent="0">
              <a:buNone/>
            </a:pPr>
            <a:r>
              <a:rPr lang="en-US" dirty="0"/>
              <a:t>	- spam, </a:t>
            </a:r>
          </a:p>
          <a:p>
            <a:pPr marL="0" indent="0">
              <a:buNone/>
            </a:pPr>
            <a:r>
              <a:rPr lang="en-US" dirty="0"/>
              <a:t>	- incitements to violence, </a:t>
            </a:r>
          </a:p>
          <a:p>
            <a:pPr marL="0" indent="0">
              <a:buNone/>
            </a:pPr>
            <a:r>
              <a:rPr lang="en-US" dirty="0"/>
              <a:t>	- … </a:t>
            </a:r>
          </a:p>
          <a:p>
            <a:pPr marL="0" indent="0">
              <a:buNone/>
            </a:pPr>
            <a:endParaRPr lang="en-US" dirty="0"/>
          </a:p>
        </p:txBody>
      </p:sp>
    </p:spTree>
    <p:extLst>
      <p:ext uri="{BB962C8B-B14F-4D97-AF65-F5344CB8AC3E}">
        <p14:creationId xmlns:p14="http://schemas.microsoft.com/office/powerpoint/2010/main" val="322124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p:txBody>
          <a:bodyPr/>
          <a:lstStyle/>
          <a:p>
            <a:r>
              <a:rPr lang="en-US" dirty="0"/>
              <a:t> Approach</a:t>
            </a:r>
          </a:p>
        </p:txBody>
      </p:sp>
      <p:sp>
        <p:nvSpPr>
          <p:cNvPr id="11" name="Content Placeholder 10">
            <a:extLst>
              <a:ext uri="{FF2B5EF4-FFF2-40B4-BE49-F238E27FC236}">
                <a16:creationId xmlns:a16="http://schemas.microsoft.com/office/drawing/2014/main" id="{CD983DEC-57EE-7C5C-4F45-75B1FBA5B4F8}"/>
              </a:ext>
            </a:extLst>
          </p:cNvPr>
          <p:cNvSpPr>
            <a:spLocks noGrp="1"/>
          </p:cNvSpPr>
          <p:nvPr>
            <p:ph idx="1"/>
          </p:nvPr>
        </p:nvSpPr>
        <p:spPr>
          <a:xfrm>
            <a:off x="910119" y="1487573"/>
            <a:ext cx="10072955" cy="4351338"/>
          </a:xfrm>
        </p:spPr>
        <p:txBody>
          <a:bodyPr/>
          <a:lstStyle/>
          <a:p>
            <a:r>
              <a:rPr lang="en-US" dirty="0"/>
              <a:t>Analyze the rules and policies by which platforms govern themselves</a:t>
            </a:r>
          </a:p>
          <a:p>
            <a:pPr lvl="1"/>
            <a:r>
              <a:rPr lang="en-US" sz="2000" dirty="0"/>
              <a:t>3 Moderation Topics with different intensities of existing relevant legal structures:</a:t>
            </a:r>
          </a:p>
        </p:txBody>
      </p:sp>
      <p:sp>
        <p:nvSpPr>
          <p:cNvPr id="12" name="TextBox 11">
            <a:extLst>
              <a:ext uri="{FF2B5EF4-FFF2-40B4-BE49-F238E27FC236}">
                <a16:creationId xmlns:a16="http://schemas.microsoft.com/office/drawing/2014/main" id="{AF5CC8A1-6768-0B21-0AEF-668B5DA3FAED}"/>
              </a:ext>
            </a:extLst>
          </p:cNvPr>
          <p:cNvSpPr txBox="1"/>
          <p:nvPr/>
        </p:nvSpPr>
        <p:spPr>
          <a:xfrm>
            <a:off x="817287" y="3232125"/>
            <a:ext cx="2882520" cy="2246769"/>
          </a:xfrm>
          <a:prstGeom prst="rect">
            <a:avLst/>
          </a:prstGeom>
          <a:noFill/>
        </p:spPr>
        <p:txBody>
          <a:bodyPr wrap="none" rtlCol="0">
            <a:spAutoFit/>
          </a:bodyPr>
          <a:lstStyle/>
          <a:p>
            <a:pPr algn="ctr"/>
            <a:r>
              <a:rPr lang="en-US" sz="2000" dirty="0">
                <a:solidFill>
                  <a:srgbClr val="FFC000"/>
                </a:solidFill>
              </a:rPr>
              <a:t>Copyright Infringement</a:t>
            </a:r>
          </a:p>
          <a:p>
            <a:pPr algn="ctr"/>
            <a:endParaRPr lang="en-US" sz="2000" dirty="0"/>
          </a:p>
          <a:p>
            <a:pPr algn="ctr"/>
            <a:r>
              <a:rPr lang="en-US" sz="2000" i="1" dirty="0"/>
              <a:t>Very Structured;</a:t>
            </a:r>
          </a:p>
          <a:p>
            <a:pPr algn="ctr"/>
            <a:r>
              <a:rPr lang="en-US" sz="2000" i="1" dirty="0"/>
              <a:t>Well-established</a:t>
            </a:r>
          </a:p>
          <a:p>
            <a:pPr algn="ctr"/>
            <a:endParaRPr lang="en-US" sz="2000" i="1" dirty="0"/>
          </a:p>
          <a:p>
            <a:pPr algn="ctr"/>
            <a:r>
              <a:rPr lang="en-US" sz="2000" dirty="0"/>
              <a:t>[DMCA]</a:t>
            </a:r>
            <a:endParaRPr lang="en-US" sz="2000" i="1" dirty="0"/>
          </a:p>
          <a:p>
            <a:pPr algn="ctr"/>
            <a:endParaRPr lang="en-US" sz="2000" dirty="0"/>
          </a:p>
        </p:txBody>
      </p:sp>
      <p:sp>
        <p:nvSpPr>
          <p:cNvPr id="13" name="TextBox 12">
            <a:extLst>
              <a:ext uri="{FF2B5EF4-FFF2-40B4-BE49-F238E27FC236}">
                <a16:creationId xmlns:a16="http://schemas.microsoft.com/office/drawing/2014/main" id="{FACADAFD-7539-21FE-EABA-820046A01F7C}"/>
              </a:ext>
            </a:extLst>
          </p:cNvPr>
          <p:cNvSpPr txBox="1"/>
          <p:nvPr/>
        </p:nvSpPr>
        <p:spPr>
          <a:xfrm>
            <a:off x="7997593" y="3232125"/>
            <a:ext cx="3605475" cy="3477875"/>
          </a:xfrm>
          <a:prstGeom prst="rect">
            <a:avLst/>
          </a:prstGeom>
          <a:noFill/>
        </p:spPr>
        <p:txBody>
          <a:bodyPr wrap="none" rtlCol="0">
            <a:spAutoFit/>
          </a:bodyPr>
          <a:lstStyle/>
          <a:p>
            <a:pPr algn="ctr"/>
            <a:r>
              <a:rPr lang="en-US" sz="2000" dirty="0">
                <a:solidFill>
                  <a:srgbClr val="FFC000"/>
                </a:solidFill>
              </a:rPr>
              <a:t>Misinformation </a:t>
            </a:r>
          </a:p>
          <a:p>
            <a:endParaRPr lang="en-US" sz="2000" dirty="0">
              <a:solidFill>
                <a:srgbClr val="FFC000"/>
              </a:solidFill>
            </a:endParaRPr>
          </a:p>
          <a:p>
            <a:pPr algn="ctr"/>
            <a:r>
              <a:rPr lang="en-US" sz="2000" i="1" dirty="0"/>
              <a:t>Sporadic edge-case laws;</a:t>
            </a:r>
          </a:p>
          <a:p>
            <a:pPr algn="ctr"/>
            <a:r>
              <a:rPr lang="en-US" sz="2000" i="1" dirty="0"/>
              <a:t>No consensus on “truth”; </a:t>
            </a:r>
          </a:p>
          <a:p>
            <a:pPr algn="ctr"/>
            <a:r>
              <a:rPr lang="en-US" sz="2000" i="1" dirty="0"/>
              <a:t>Lack of institutional trust;</a:t>
            </a:r>
          </a:p>
          <a:p>
            <a:pPr algn="ctr"/>
            <a:r>
              <a:rPr lang="en-US" sz="2000" i="1" dirty="0"/>
              <a:t>‘Newer’ cases of global harms</a:t>
            </a:r>
          </a:p>
          <a:p>
            <a:pPr algn="ctr"/>
            <a:endParaRPr lang="en-US" sz="2000" dirty="0"/>
          </a:p>
          <a:p>
            <a:pPr algn="ctr"/>
            <a:r>
              <a:rPr lang="en-US" sz="2000" dirty="0"/>
              <a:t>[False Ads]</a:t>
            </a:r>
          </a:p>
          <a:p>
            <a:pPr algn="ctr"/>
            <a:r>
              <a:rPr lang="en-US" sz="2000" dirty="0"/>
              <a:t>[Market Fraud]</a:t>
            </a:r>
          </a:p>
          <a:p>
            <a:pPr algn="ctr"/>
            <a:r>
              <a:rPr lang="en-US" sz="2000" dirty="0"/>
              <a:t>[Defamation]</a:t>
            </a:r>
          </a:p>
          <a:p>
            <a:pPr algn="ctr"/>
            <a:r>
              <a:rPr lang="en-US" sz="2000" dirty="0"/>
              <a:t>[Counterfeit] </a:t>
            </a:r>
          </a:p>
        </p:txBody>
      </p:sp>
      <p:sp>
        <p:nvSpPr>
          <p:cNvPr id="14" name="TextBox 13">
            <a:extLst>
              <a:ext uri="{FF2B5EF4-FFF2-40B4-BE49-F238E27FC236}">
                <a16:creationId xmlns:a16="http://schemas.microsoft.com/office/drawing/2014/main" id="{AAFB38E4-BC7F-2481-4EDB-5BE420539B6D}"/>
              </a:ext>
            </a:extLst>
          </p:cNvPr>
          <p:cNvSpPr txBox="1"/>
          <p:nvPr/>
        </p:nvSpPr>
        <p:spPr>
          <a:xfrm>
            <a:off x="4169394" y="3232125"/>
            <a:ext cx="3358612" cy="3170099"/>
          </a:xfrm>
          <a:prstGeom prst="rect">
            <a:avLst/>
          </a:prstGeom>
          <a:noFill/>
        </p:spPr>
        <p:txBody>
          <a:bodyPr wrap="none" rtlCol="0">
            <a:spAutoFit/>
          </a:bodyPr>
          <a:lstStyle/>
          <a:p>
            <a:pPr algn="ctr"/>
            <a:r>
              <a:rPr lang="en-US" sz="2000" dirty="0">
                <a:solidFill>
                  <a:srgbClr val="FFC000"/>
                </a:solidFill>
              </a:rPr>
              <a:t>Hate Speech</a:t>
            </a:r>
          </a:p>
          <a:p>
            <a:pPr algn="ctr"/>
            <a:endParaRPr lang="en-US" sz="2000" dirty="0"/>
          </a:p>
          <a:p>
            <a:pPr algn="ctr"/>
            <a:r>
              <a:rPr lang="en-US" sz="2000" i="1" dirty="0"/>
              <a:t>Hard to distinguish; </a:t>
            </a:r>
          </a:p>
          <a:p>
            <a:pPr algn="ctr"/>
            <a:r>
              <a:rPr lang="en-US" sz="2000" i="1" dirty="0"/>
              <a:t>Varies over time and place;</a:t>
            </a:r>
          </a:p>
          <a:p>
            <a:pPr algn="ctr"/>
            <a:r>
              <a:rPr lang="en-US" sz="2000" i="1" dirty="0"/>
              <a:t>Impossible to define;</a:t>
            </a:r>
          </a:p>
          <a:p>
            <a:pPr algn="ctr"/>
            <a:r>
              <a:rPr lang="en-US" sz="2000" i="1" dirty="0"/>
              <a:t>First Amendment exists;</a:t>
            </a:r>
          </a:p>
          <a:p>
            <a:pPr algn="ctr"/>
            <a:r>
              <a:rPr lang="en-US" sz="2000" i="1" dirty="0"/>
              <a:t>Deep-rooted</a:t>
            </a:r>
          </a:p>
          <a:p>
            <a:pPr algn="ctr"/>
            <a:endParaRPr lang="en-US" sz="2000" i="1" dirty="0"/>
          </a:p>
          <a:p>
            <a:pPr algn="ctr"/>
            <a:r>
              <a:rPr lang="en-US" sz="2000" dirty="0"/>
              <a:t>[Inciting Violence]</a:t>
            </a:r>
          </a:p>
          <a:p>
            <a:pPr algn="ctr"/>
            <a:r>
              <a:rPr lang="en-US" sz="2000" dirty="0"/>
              <a:t>[Anti-discrimination]</a:t>
            </a:r>
          </a:p>
        </p:txBody>
      </p:sp>
      <p:sp>
        <p:nvSpPr>
          <p:cNvPr id="4" name="Rectangle: Rounded Corners 3">
            <a:extLst>
              <a:ext uri="{FF2B5EF4-FFF2-40B4-BE49-F238E27FC236}">
                <a16:creationId xmlns:a16="http://schemas.microsoft.com/office/drawing/2014/main" id="{46B2164B-73A0-3166-7D10-B0D090D85962}"/>
              </a:ext>
            </a:extLst>
          </p:cNvPr>
          <p:cNvSpPr/>
          <p:nvPr/>
        </p:nvSpPr>
        <p:spPr>
          <a:xfrm>
            <a:off x="600121" y="3657600"/>
            <a:ext cx="11002947" cy="3052399"/>
          </a:xfrm>
          <a:prstGeom prst="roundRect">
            <a:avLst/>
          </a:prstGeom>
          <a:solidFill>
            <a:srgbClr val="222A35"/>
          </a:solidFill>
          <a:ln>
            <a:solidFill>
              <a:srgbClr val="92D1F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dirty="0"/>
              <a:t>We:</a:t>
            </a:r>
          </a:p>
          <a:p>
            <a:pPr marL="514350" indent="-514350">
              <a:buAutoNum type="arabicPeriod"/>
            </a:pPr>
            <a:r>
              <a:rPr lang="en-US" sz="3200" dirty="0"/>
              <a:t>Gather relevant Content Moderation Policies for the largest online platforms</a:t>
            </a:r>
          </a:p>
          <a:p>
            <a:pPr marL="514350" indent="-514350">
              <a:buAutoNum type="arabicPeriod"/>
            </a:pPr>
            <a:endParaRPr lang="en-US" sz="3200" dirty="0"/>
          </a:p>
          <a:p>
            <a:pPr marL="0" indent="0">
              <a:buNone/>
            </a:pPr>
            <a:r>
              <a:rPr lang="en-US" sz="3200" dirty="0"/>
              <a:t>2. Analyze what the policies say</a:t>
            </a:r>
          </a:p>
        </p:txBody>
      </p:sp>
    </p:spTree>
    <p:extLst>
      <p:ext uri="{BB962C8B-B14F-4D97-AF65-F5344CB8AC3E}">
        <p14:creationId xmlns:p14="http://schemas.microsoft.com/office/powerpoint/2010/main" val="910321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20AC-0AE1-F4D6-86AF-5E3F7BA5766C}"/>
              </a:ext>
            </a:extLst>
          </p:cNvPr>
          <p:cNvSpPr>
            <a:spLocks noGrp="1"/>
          </p:cNvSpPr>
          <p:nvPr>
            <p:ph type="title"/>
          </p:nvPr>
        </p:nvSpPr>
        <p:spPr/>
        <p:txBody>
          <a:bodyPr/>
          <a:lstStyle/>
          <a:p>
            <a:r>
              <a:rPr lang="en-US" dirty="0"/>
              <a:t>Can we trust them to regulate? </a:t>
            </a:r>
          </a:p>
        </p:txBody>
      </p:sp>
      <p:pic>
        <p:nvPicPr>
          <p:cNvPr id="7" name="Content Placeholder 6">
            <a:extLst>
              <a:ext uri="{FF2B5EF4-FFF2-40B4-BE49-F238E27FC236}">
                <a16:creationId xmlns:a16="http://schemas.microsoft.com/office/drawing/2014/main" id="{C2A33CA7-F555-8BD4-5711-87F6276024F1}"/>
              </a:ext>
            </a:extLst>
          </p:cNvPr>
          <p:cNvPicPr>
            <a:picLocks noGrp="1" noChangeAspect="1"/>
          </p:cNvPicPr>
          <p:nvPr>
            <p:ph idx="1"/>
          </p:nvPr>
        </p:nvPicPr>
        <p:blipFill>
          <a:blip r:embed="rId3"/>
          <a:stretch>
            <a:fillRect/>
          </a:stretch>
        </p:blipFill>
        <p:spPr>
          <a:xfrm>
            <a:off x="330517" y="1521995"/>
            <a:ext cx="6407069" cy="1560534"/>
          </a:xfrm>
        </p:spPr>
      </p:pic>
      <p:pic>
        <p:nvPicPr>
          <p:cNvPr id="5" name="Picture 4">
            <a:extLst>
              <a:ext uri="{FF2B5EF4-FFF2-40B4-BE49-F238E27FC236}">
                <a16:creationId xmlns:a16="http://schemas.microsoft.com/office/drawing/2014/main" id="{7FA2BD5F-D7B7-D24F-F0D5-12AA954617E9}"/>
              </a:ext>
            </a:extLst>
          </p:cNvPr>
          <p:cNvPicPr>
            <a:picLocks noChangeAspect="1"/>
          </p:cNvPicPr>
          <p:nvPr/>
        </p:nvPicPr>
        <p:blipFill>
          <a:blip r:embed="rId4"/>
          <a:stretch>
            <a:fillRect/>
          </a:stretch>
        </p:blipFill>
        <p:spPr>
          <a:xfrm>
            <a:off x="453065" y="3188382"/>
            <a:ext cx="6012507" cy="3193635"/>
          </a:xfrm>
          <a:prstGeom prst="rect">
            <a:avLst/>
          </a:prstGeom>
        </p:spPr>
      </p:pic>
    </p:spTree>
    <p:extLst>
      <p:ext uri="{BB962C8B-B14F-4D97-AF65-F5344CB8AC3E}">
        <p14:creationId xmlns:p14="http://schemas.microsoft.com/office/powerpoint/2010/main" val="3231899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p:txBody>
          <a:bodyPr/>
          <a:lstStyle/>
          <a:p>
            <a:r>
              <a:rPr lang="en-US" dirty="0"/>
              <a:t>Outline of our Study</a:t>
            </a:r>
          </a:p>
        </p:txBody>
      </p:sp>
      <p:sp>
        <p:nvSpPr>
          <p:cNvPr id="3" name="Content Placeholder 2">
            <a:extLst>
              <a:ext uri="{FF2B5EF4-FFF2-40B4-BE49-F238E27FC236}">
                <a16:creationId xmlns:a16="http://schemas.microsoft.com/office/drawing/2014/main" id="{3A629E77-CB79-23CC-F30E-F4DD7906DD43}"/>
              </a:ext>
            </a:extLst>
          </p:cNvPr>
          <p:cNvSpPr>
            <a:spLocks noGrp="1"/>
          </p:cNvSpPr>
          <p:nvPr>
            <p:ph type="body" idx="1"/>
          </p:nvPr>
        </p:nvSpPr>
        <p:spPr/>
        <p:txBody>
          <a:bodyPr/>
          <a:lstStyle/>
          <a:p>
            <a:r>
              <a:rPr lang="en-US" dirty="0"/>
              <a:t>Look at Content Moderation Policies for the biggest platforms</a:t>
            </a:r>
          </a:p>
          <a:p>
            <a:pPr lvl="1"/>
            <a:r>
              <a:rPr lang="en-US" dirty="0"/>
              <a:t>What do the policies say? (</a:t>
            </a:r>
            <a:r>
              <a:rPr lang="en-US" dirty="0" err="1"/>
              <a:t>w.r.t.</a:t>
            </a:r>
            <a:r>
              <a:rPr lang="en-US" dirty="0"/>
              <a:t> copyright, misinformation, and hate speech)</a:t>
            </a:r>
          </a:p>
        </p:txBody>
      </p:sp>
    </p:spTree>
    <p:extLst>
      <p:ext uri="{BB962C8B-B14F-4D97-AF65-F5344CB8AC3E}">
        <p14:creationId xmlns:p14="http://schemas.microsoft.com/office/powerpoint/2010/main" val="131584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282667" y="1630559"/>
            <a:ext cx="10515600" cy="1325563"/>
          </a:xfrm>
        </p:spPr>
        <p:txBody>
          <a:bodyPr>
            <a:normAutofit/>
          </a:bodyPr>
          <a:lstStyle/>
          <a:p>
            <a:r>
              <a:rPr lang="en-US" sz="3600" dirty="0"/>
              <a:t>What do we look for?</a:t>
            </a:r>
          </a:p>
        </p:txBody>
      </p:sp>
      <p:sp>
        <p:nvSpPr>
          <p:cNvPr id="3" name="Content Placeholder 2">
            <a:extLst>
              <a:ext uri="{FF2B5EF4-FFF2-40B4-BE49-F238E27FC236}">
                <a16:creationId xmlns:a16="http://schemas.microsoft.com/office/drawing/2014/main" id="{3A629E77-CB79-23CC-F30E-F4DD7906DD43}"/>
              </a:ext>
            </a:extLst>
          </p:cNvPr>
          <p:cNvSpPr>
            <a:spLocks noGrp="1"/>
          </p:cNvSpPr>
          <p:nvPr>
            <p:ph sz="half" idx="1"/>
          </p:nvPr>
        </p:nvSpPr>
        <p:spPr>
          <a:xfrm>
            <a:off x="564870" y="2836170"/>
            <a:ext cx="4578052" cy="2608237"/>
          </a:xfrm>
        </p:spPr>
        <p:txBody>
          <a:bodyPr>
            <a:normAutofit/>
          </a:bodyPr>
          <a:lstStyle/>
          <a:p>
            <a:endParaRPr lang="en-US" dirty="0">
              <a:solidFill>
                <a:srgbClr val="FFC000"/>
              </a:solidFill>
            </a:endParaRPr>
          </a:p>
          <a:p>
            <a:r>
              <a:rPr lang="en-US" dirty="0">
                <a:solidFill>
                  <a:srgbClr val="FFC000"/>
                </a:solidFill>
              </a:rPr>
              <a:t>Annotate</a:t>
            </a:r>
            <a:r>
              <a:rPr lang="en-US" dirty="0"/>
              <a:t> the policies</a:t>
            </a:r>
          </a:p>
          <a:p>
            <a:pPr marL="0" indent="0">
              <a:buNone/>
            </a:pPr>
            <a:r>
              <a:rPr lang="en-US" dirty="0"/>
              <a:t>with our annotation scheme</a:t>
            </a:r>
          </a:p>
          <a:p>
            <a:pPr marL="0" indent="0">
              <a:buNone/>
            </a:pPr>
            <a:r>
              <a:rPr lang="en-US" dirty="0"/>
              <a:t>(Manually)</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10D69C73-03B2-2338-9E5F-99976E4CAE48}"/>
              </a:ext>
            </a:extLst>
          </p:cNvPr>
          <p:cNvPicPr>
            <a:picLocks noChangeAspect="1"/>
          </p:cNvPicPr>
          <p:nvPr/>
        </p:nvPicPr>
        <p:blipFill rotWithShape="1">
          <a:blip r:embed="rId4"/>
          <a:srcRect l="1097" t="3456" r="68507" b="2597"/>
          <a:stretch/>
        </p:blipFill>
        <p:spPr>
          <a:xfrm>
            <a:off x="8579796" y="172966"/>
            <a:ext cx="2110902" cy="6354294"/>
          </a:xfrm>
          <a:prstGeom prst="rect">
            <a:avLst/>
          </a:prstGeom>
        </p:spPr>
      </p:pic>
      <p:sp>
        <p:nvSpPr>
          <p:cNvPr id="6" name="TextBox 5">
            <a:extLst>
              <a:ext uri="{FF2B5EF4-FFF2-40B4-BE49-F238E27FC236}">
                <a16:creationId xmlns:a16="http://schemas.microsoft.com/office/drawing/2014/main" id="{659A8CE7-666E-E3D2-4759-3653E7063F05}"/>
              </a:ext>
            </a:extLst>
          </p:cNvPr>
          <p:cNvSpPr txBox="1"/>
          <p:nvPr/>
        </p:nvSpPr>
        <p:spPr>
          <a:xfrm>
            <a:off x="6528157" y="172966"/>
            <a:ext cx="1939955" cy="646331"/>
          </a:xfrm>
          <a:prstGeom prst="rect">
            <a:avLst/>
          </a:prstGeom>
          <a:noFill/>
        </p:spPr>
        <p:txBody>
          <a:bodyPr wrap="none" rtlCol="0">
            <a:spAutoFit/>
          </a:bodyPr>
          <a:lstStyle/>
          <a:p>
            <a:pPr algn="r"/>
            <a:r>
              <a:rPr lang="en-US" dirty="0">
                <a:solidFill>
                  <a:schemeClr val="accent1">
                    <a:lumMod val="40000"/>
                    <a:lumOff val="60000"/>
                  </a:schemeClr>
                </a:solidFill>
              </a:rPr>
              <a:t>Why</a:t>
            </a:r>
          </a:p>
          <a:p>
            <a:pPr algn="r"/>
            <a:r>
              <a:rPr lang="en-US" dirty="0">
                <a:solidFill>
                  <a:schemeClr val="accent1">
                    <a:lumMod val="40000"/>
                    <a:lumOff val="60000"/>
                  </a:schemeClr>
                </a:solidFill>
              </a:rPr>
              <a:t>(have the policy) </a:t>
            </a:r>
          </a:p>
        </p:txBody>
      </p:sp>
      <p:sp>
        <p:nvSpPr>
          <p:cNvPr id="7" name="TextBox 6">
            <a:extLst>
              <a:ext uri="{FF2B5EF4-FFF2-40B4-BE49-F238E27FC236}">
                <a16:creationId xmlns:a16="http://schemas.microsoft.com/office/drawing/2014/main" id="{EF8F9F31-D59E-DE28-71D1-72830C5E3E12}"/>
              </a:ext>
            </a:extLst>
          </p:cNvPr>
          <p:cNvSpPr txBox="1"/>
          <p:nvPr/>
        </p:nvSpPr>
        <p:spPr>
          <a:xfrm>
            <a:off x="6534568" y="939361"/>
            <a:ext cx="1933543" cy="646331"/>
          </a:xfrm>
          <a:prstGeom prst="rect">
            <a:avLst/>
          </a:prstGeom>
          <a:noFill/>
        </p:spPr>
        <p:txBody>
          <a:bodyPr wrap="none" rtlCol="0">
            <a:spAutoFit/>
          </a:bodyPr>
          <a:lstStyle/>
          <a:p>
            <a:pPr algn="r"/>
            <a:r>
              <a:rPr lang="en-US" dirty="0"/>
              <a:t>What</a:t>
            </a:r>
          </a:p>
          <a:p>
            <a:pPr algn="r"/>
            <a:r>
              <a:rPr lang="en-US" dirty="0"/>
              <a:t>(gets moderated)</a:t>
            </a:r>
          </a:p>
        </p:txBody>
      </p:sp>
      <p:sp>
        <p:nvSpPr>
          <p:cNvPr id="8" name="TextBox 7">
            <a:extLst>
              <a:ext uri="{FF2B5EF4-FFF2-40B4-BE49-F238E27FC236}">
                <a16:creationId xmlns:a16="http://schemas.microsoft.com/office/drawing/2014/main" id="{1E04FD0B-821A-EE59-2F5D-747414D2582E}"/>
              </a:ext>
            </a:extLst>
          </p:cNvPr>
          <p:cNvSpPr txBox="1"/>
          <p:nvPr/>
        </p:nvSpPr>
        <p:spPr>
          <a:xfrm>
            <a:off x="5532693" y="2189839"/>
            <a:ext cx="2935419" cy="646331"/>
          </a:xfrm>
          <a:prstGeom prst="rect">
            <a:avLst/>
          </a:prstGeom>
          <a:noFill/>
        </p:spPr>
        <p:txBody>
          <a:bodyPr wrap="none" rtlCol="0">
            <a:spAutoFit/>
          </a:bodyPr>
          <a:lstStyle/>
          <a:p>
            <a:pPr algn="r"/>
            <a:r>
              <a:rPr lang="en-US" dirty="0">
                <a:solidFill>
                  <a:schemeClr val="accent1">
                    <a:lumMod val="40000"/>
                    <a:lumOff val="60000"/>
                  </a:schemeClr>
                </a:solidFill>
              </a:rPr>
              <a:t>How</a:t>
            </a:r>
          </a:p>
          <a:p>
            <a:pPr algn="r"/>
            <a:r>
              <a:rPr lang="en-US" dirty="0">
                <a:solidFill>
                  <a:schemeClr val="accent1">
                    <a:lumMod val="40000"/>
                    <a:lumOff val="60000"/>
                  </a:schemeClr>
                </a:solidFill>
              </a:rPr>
              <a:t>(violative content is found)</a:t>
            </a:r>
          </a:p>
        </p:txBody>
      </p:sp>
      <p:sp>
        <p:nvSpPr>
          <p:cNvPr id="9" name="TextBox 8">
            <a:extLst>
              <a:ext uri="{FF2B5EF4-FFF2-40B4-BE49-F238E27FC236}">
                <a16:creationId xmlns:a16="http://schemas.microsoft.com/office/drawing/2014/main" id="{BF54718C-D5D6-5AF0-4EC7-644568419580}"/>
              </a:ext>
            </a:extLst>
          </p:cNvPr>
          <p:cNvSpPr txBox="1"/>
          <p:nvPr/>
        </p:nvSpPr>
        <p:spPr>
          <a:xfrm>
            <a:off x="5540467" y="3288941"/>
            <a:ext cx="2892138" cy="646331"/>
          </a:xfrm>
          <a:prstGeom prst="rect">
            <a:avLst/>
          </a:prstGeom>
          <a:noFill/>
        </p:spPr>
        <p:txBody>
          <a:bodyPr wrap="none" rtlCol="0">
            <a:spAutoFit/>
          </a:bodyPr>
          <a:lstStyle/>
          <a:p>
            <a:pPr algn="r"/>
            <a:r>
              <a:rPr lang="en-US" dirty="0"/>
              <a:t>How</a:t>
            </a:r>
          </a:p>
          <a:p>
            <a:pPr algn="r"/>
            <a:r>
              <a:rPr lang="en-US" dirty="0"/>
              <a:t>(is moderation conducted)</a:t>
            </a:r>
          </a:p>
        </p:txBody>
      </p:sp>
      <p:sp>
        <p:nvSpPr>
          <p:cNvPr id="10" name="TextBox 9">
            <a:extLst>
              <a:ext uri="{FF2B5EF4-FFF2-40B4-BE49-F238E27FC236}">
                <a16:creationId xmlns:a16="http://schemas.microsoft.com/office/drawing/2014/main" id="{18A33D4C-4F0D-2FBE-35B4-69466B3E7701}"/>
              </a:ext>
            </a:extLst>
          </p:cNvPr>
          <p:cNvSpPr txBox="1"/>
          <p:nvPr/>
        </p:nvSpPr>
        <p:spPr>
          <a:xfrm>
            <a:off x="5653158" y="4459660"/>
            <a:ext cx="2850460" cy="646331"/>
          </a:xfrm>
          <a:prstGeom prst="rect">
            <a:avLst/>
          </a:prstGeom>
          <a:noFill/>
        </p:spPr>
        <p:txBody>
          <a:bodyPr wrap="none" rtlCol="0">
            <a:spAutoFit/>
          </a:bodyPr>
          <a:lstStyle/>
          <a:p>
            <a:pPr algn="r"/>
            <a:r>
              <a:rPr lang="en-US" dirty="0">
                <a:solidFill>
                  <a:schemeClr val="accent1">
                    <a:lumMod val="40000"/>
                    <a:lumOff val="60000"/>
                  </a:schemeClr>
                </a:solidFill>
              </a:rPr>
              <a:t>Then What</a:t>
            </a:r>
          </a:p>
          <a:p>
            <a:pPr algn="r"/>
            <a:r>
              <a:rPr lang="en-US" dirty="0">
                <a:solidFill>
                  <a:schemeClr val="accent1">
                    <a:lumMod val="40000"/>
                    <a:lumOff val="60000"/>
                  </a:schemeClr>
                </a:solidFill>
              </a:rPr>
              <a:t>(can users do in response)</a:t>
            </a:r>
          </a:p>
        </p:txBody>
      </p:sp>
      <p:sp>
        <p:nvSpPr>
          <p:cNvPr id="11" name="TextBox 10">
            <a:extLst>
              <a:ext uri="{FF2B5EF4-FFF2-40B4-BE49-F238E27FC236}">
                <a16:creationId xmlns:a16="http://schemas.microsoft.com/office/drawing/2014/main" id="{63CE74BB-C39C-DEA3-CDBD-DF243D8B85F2}"/>
              </a:ext>
            </a:extLst>
          </p:cNvPr>
          <p:cNvSpPr txBox="1"/>
          <p:nvPr/>
        </p:nvSpPr>
        <p:spPr>
          <a:xfrm>
            <a:off x="3954536" y="5995453"/>
            <a:ext cx="4503156" cy="646331"/>
          </a:xfrm>
          <a:prstGeom prst="rect">
            <a:avLst/>
          </a:prstGeom>
          <a:noFill/>
        </p:spPr>
        <p:txBody>
          <a:bodyPr wrap="none" rtlCol="0">
            <a:spAutoFit/>
          </a:bodyPr>
          <a:lstStyle/>
          <a:p>
            <a:pPr algn="r"/>
            <a:r>
              <a:rPr lang="en-US" dirty="0">
                <a:solidFill>
                  <a:schemeClr val="accent1">
                    <a:lumMod val="40000"/>
                    <a:lumOff val="60000"/>
                  </a:schemeClr>
                </a:solidFill>
              </a:rPr>
              <a:t>Structural</a:t>
            </a:r>
          </a:p>
          <a:p>
            <a:pPr algn="r"/>
            <a:r>
              <a:rPr lang="en-US" dirty="0">
                <a:solidFill>
                  <a:schemeClr val="accent1">
                    <a:lumMod val="40000"/>
                    <a:lumOff val="60000"/>
                  </a:schemeClr>
                </a:solidFill>
              </a:rPr>
              <a:t>(navigation/references around policy text)</a:t>
            </a:r>
          </a:p>
        </p:txBody>
      </p:sp>
      <p:sp>
        <p:nvSpPr>
          <p:cNvPr id="12" name="TextBox 11">
            <a:extLst>
              <a:ext uri="{FF2B5EF4-FFF2-40B4-BE49-F238E27FC236}">
                <a16:creationId xmlns:a16="http://schemas.microsoft.com/office/drawing/2014/main" id="{E2485697-E394-244F-9A14-1698E861414B}"/>
              </a:ext>
            </a:extLst>
          </p:cNvPr>
          <p:cNvSpPr txBox="1"/>
          <p:nvPr/>
        </p:nvSpPr>
        <p:spPr>
          <a:xfrm>
            <a:off x="6059799" y="5198545"/>
            <a:ext cx="2420856" cy="646331"/>
          </a:xfrm>
          <a:prstGeom prst="rect">
            <a:avLst/>
          </a:prstGeom>
          <a:noFill/>
        </p:spPr>
        <p:txBody>
          <a:bodyPr wrap="none" rtlCol="0">
            <a:spAutoFit/>
          </a:bodyPr>
          <a:lstStyle/>
          <a:p>
            <a:pPr algn="r"/>
            <a:r>
              <a:rPr lang="en-US" dirty="0"/>
              <a:t>Who</a:t>
            </a:r>
          </a:p>
          <a:p>
            <a:pPr algn="r"/>
            <a:r>
              <a:rPr lang="en-US" dirty="0"/>
              <a:t>(is liable/responsible)</a:t>
            </a:r>
          </a:p>
        </p:txBody>
      </p:sp>
      <p:sp>
        <p:nvSpPr>
          <p:cNvPr id="4" name="Title 1">
            <a:extLst>
              <a:ext uri="{FF2B5EF4-FFF2-40B4-BE49-F238E27FC236}">
                <a16:creationId xmlns:a16="http://schemas.microsoft.com/office/drawing/2014/main" id="{374B5B1C-DD6C-26EC-0AB7-6ACF4035E311}"/>
              </a:ext>
            </a:extLst>
          </p:cNvPr>
          <p:cNvSpPr txBox="1">
            <a:spLocks/>
          </p:cNvSpPr>
          <p:nvPr/>
        </p:nvSpPr>
        <p:spPr>
          <a:xfrm>
            <a:off x="339689" y="-616186"/>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Outline of our Study</a:t>
            </a:r>
          </a:p>
        </p:txBody>
      </p:sp>
    </p:spTree>
    <p:extLst>
      <p:ext uri="{BB962C8B-B14F-4D97-AF65-F5344CB8AC3E}">
        <p14:creationId xmlns:p14="http://schemas.microsoft.com/office/powerpoint/2010/main" val="223723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0" grpId="0"/>
      <p:bldP spid="11" grpId="0"/>
      <p:bldP spid="12" grpId="0"/>
    </p:bld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28FDB-1388-6D31-01D1-09021AC89856}"/>
              </a:ext>
            </a:extLst>
          </p:cNvPr>
          <p:cNvSpPr>
            <a:spLocks noGrp="1"/>
          </p:cNvSpPr>
          <p:nvPr>
            <p:ph type="title"/>
          </p:nvPr>
        </p:nvSpPr>
        <p:spPr>
          <a:xfrm>
            <a:off x="340468" y="116820"/>
            <a:ext cx="5906885" cy="1325563"/>
          </a:xfrm>
        </p:spPr>
        <p:txBody>
          <a:bodyPr>
            <a:normAutofit/>
          </a:bodyPr>
          <a:lstStyle/>
          <a:p>
            <a:r>
              <a:rPr lang="en-US" dirty="0"/>
              <a:t>Complexity and scale of online content</a:t>
            </a:r>
          </a:p>
        </p:txBody>
      </p:sp>
      <p:pic>
        <p:nvPicPr>
          <p:cNvPr id="6" name="Picture 5" descr="A screenshot of a computer&#10;&#10;Description automatically generated">
            <a:extLst>
              <a:ext uri="{FF2B5EF4-FFF2-40B4-BE49-F238E27FC236}">
                <a16:creationId xmlns:a16="http://schemas.microsoft.com/office/drawing/2014/main" id="{B89BF272-4D9F-DD22-C7F0-52CCA686A1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7233" y="1527441"/>
            <a:ext cx="2241428" cy="1793142"/>
          </a:xfrm>
          <a:prstGeom prst="rect">
            <a:avLst/>
          </a:prstGeom>
        </p:spPr>
      </p:pic>
      <p:pic>
        <p:nvPicPr>
          <p:cNvPr id="14" name="Picture 13">
            <a:extLst>
              <a:ext uri="{FF2B5EF4-FFF2-40B4-BE49-F238E27FC236}">
                <a16:creationId xmlns:a16="http://schemas.microsoft.com/office/drawing/2014/main" id="{D546720B-6A76-E08D-288C-1C88ACBFD439}"/>
              </a:ext>
            </a:extLst>
          </p:cNvPr>
          <p:cNvPicPr>
            <a:picLocks noChangeAspect="1"/>
          </p:cNvPicPr>
          <p:nvPr/>
        </p:nvPicPr>
        <p:blipFill>
          <a:blip r:embed="rId6"/>
          <a:stretch>
            <a:fillRect/>
          </a:stretch>
        </p:blipFill>
        <p:spPr>
          <a:xfrm>
            <a:off x="189116" y="3461497"/>
            <a:ext cx="5906884" cy="2975079"/>
          </a:xfrm>
          <a:prstGeom prst="rect">
            <a:avLst/>
          </a:prstGeom>
        </p:spPr>
      </p:pic>
      <p:pic>
        <p:nvPicPr>
          <p:cNvPr id="2" name="Picture 1" descr="A graph of different colored lines&#10;&#10;Description automatically generated">
            <a:extLst>
              <a:ext uri="{FF2B5EF4-FFF2-40B4-BE49-F238E27FC236}">
                <a16:creationId xmlns:a16="http://schemas.microsoft.com/office/drawing/2014/main" id="{7062315B-708D-F132-ED2F-E4FB2A631C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7838" y="128543"/>
            <a:ext cx="4848820" cy="3418416"/>
          </a:xfrm>
          <a:prstGeom prst="rect">
            <a:avLst/>
          </a:prstGeom>
          <a:solidFill>
            <a:srgbClr val="466C64"/>
          </a:solidFill>
        </p:spPr>
      </p:pic>
      <p:pic>
        <p:nvPicPr>
          <p:cNvPr id="3" name="Picture 2" descr="A graph of a number of people spent with digital media&#10;&#10;Description automatically generated">
            <a:extLst>
              <a:ext uri="{FF2B5EF4-FFF2-40B4-BE49-F238E27FC236}">
                <a16:creationId xmlns:a16="http://schemas.microsoft.com/office/drawing/2014/main" id="{88A5F15E-426F-E941-B22D-144D8F4075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7838" y="3396502"/>
            <a:ext cx="4848820" cy="3418417"/>
          </a:xfrm>
          <a:prstGeom prst="rect">
            <a:avLst/>
          </a:prstGeom>
        </p:spPr>
      </p:pic>
    </p:spTree>
    <p:custDataLst>
      <p:tags r:id="rId1"/>
    </p:custDataLst>
    <p:extLst>
      <p:ext uri="{BB962C8B-B14F-4D97-AF65-F5344CB8AC3E}">
        <p14:creationId xmlns:p14="http://schemas.microsoft.com/office/powerpoint/2010/main" val="109377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92C57734-3E26-0842-8C7D-8BDE6BADF834}"/>
              </a:ext>
            </a:extLst>
          </p:cNvPr>
          <p:cNvSpPr>
            <a:spLocks noGrp="1"/>
          </p:cNvSpPr>
          <p:nvPr>
            <p:ph sz="half" idx="1"/>
          </p:nvPr>
        </p:nvSpPr>
        <p:spPr>
          <a:xfrm>
            <a:off x="838200" y="1590298"/>
            <a:ext cx="10687050" cy="4837822"/>
          </a:xfrm>
        </p:spPr>
        <p:txBody>
          <a:bodyPr>
            <a:normAutofit/>
          </a:bodyPr>
          <a:lstStyle/>
          <a:p>
            <a:pPr marL="0" indent="0">
              <a:buNone/>
            </a:pPr>
            <a:r>
              <a:rPr lang="en-US" dirty="0"/>
              <a:t>Glimpse into the dataset:</a:t>
            </a:r>
          </a:p>
          <a:p>
            <a:pPr marL="457200" lvl="1" indent="0">
              <a:buNone/>
            </a:pPr>
            <a:endParaRPr lang="en-US" sz="1200" dirty="0">
              <a:latin typeface="+mj-lt"/>
              <a:ea typeface="+mj-ea"/>
              <a:cs typeface="+mj-cs"/>
            </a:endParaRPr>
          </a:p>
          <a:p>
            <a:pPr marL="457200" lvl="1" indent="0">
              <a:buNone/>
            </a:pPr>
            <a:r>
              <a:rPr lang="en-US" sz="2000" dirty="0">
                <a:latin typeface="+mj-lt"/>
                <a:ea typeface="+mj-ea"/>
                <a:cs typeface="+mj-cs"/>
              </a:rPr>
              <a:t>“Example: ‘If I don't hear from you by tomorrow about the item I purchased, </a:t>
            </a:r>
            <a:r>
              <a:rPr lang="en-US" sz="2000" b="1" dirty="0">
                <a:solidFill>
                  <a:srgbClr val="FFC000"/>
                </a:solidFill>
                <a:latin typeface="+mj-lt"/>
                <a:ea typeface="+mj-ea"/>
                <a:cs typeface="+mj-cs"/>
              </a:rPr>
              <a:t>I will come over to your house and break your legs</a:t>
            </a:r>
            <a:r>
              <a:rPr lang="en-US" sz="2000" dirty="0">
                <a:latin typeface="+mj-lt"/>
                <a:ea typeface="+mj-ea"/>
                <a:cs typeface="+mj-cs"/>
              </a:rPr>
              <a:t>.’”      </a:t>
            </a:r>
            <a:r>
              <a:rPr lang="en-US" sz="1400" dirty="0">
                <a:latin typeface="+mj-lt"/>
                <a:ea typeface="+mj-ea"/>
                <a:cs typeface="+mj-cs"/>
              </a:rPr>
              <a:t>(</a:t>
            </a:r>
            <a:r>
              <a:rPr lang="en-US" sz="1400" dirty="0" err="1">
                <a:latin typeface="+mj-lt"/>
                <a:ea typeface="+mj-ea"/>
                <a:cs typeface="+mj-cs"/>
              </a:rPr>
              <a:t>Ebay</a:t>
            </a:r>
            <a:r>
              <a:rPr lang="en-US" sz="1400" dirty="0">
                <a:latin typeface="+mj-lt"/>
                <a:ea typeface="+mj-ea"/>
                <a:cs typeface="+mj-cs"/>
              </a:rPr>
              <a:t>)</a:t>
            </a:r>
          </a:p>
          <a:p>
            <a:pPr marL="0" indent="0" algn="l">
              <a:buNone/>
            </a:pPr>
            <a:endParaRPr lang="en-US" sz="1200" dirty="0">
              <a:latin typeface="+mj-lt"/>
              <a:ea typeface="+mj-ea"/>
              <a:cs typeface="+mj-cs"/>
            </a:endParaRPr>
          </a:p>
          <a:p>
            <a:pPr marL="457200" lvl="1" indent="0">
              <a:buNone/>
            </a:pPr>
            <a:r>
              <a:rPr lang="en-US" sz="2000" dirty="0">
                <a:latin typeface="+mj-lt"/>
                <a:ea typeface="+mj-ea"/>
                <a:cs typeface="+mj-cs"/>
              </a:rPr>
              <a:t>“Political news and events can be subject to misinformation, so the availability of </a:t>
            </a:r>
            <a:r>
              <a:rPr lang="en-US" sz="2000" b="1" dirty="0">
                <a:solidFill>
                  <a:srgbClr val="FFC000"/>
                </a:solidFill>
                <a:latin typeface="+mj-lt"/>
                <a:ea typeface="+mj-ea"/>
                <a:cs typeface="+mj-cs"/>
              </a:rPr>
              <a:t>quality information sources is crucial</a:t>
            </a:r>
            <a:r>
              <a:rPr lang="en-US" sz="2000" dirty="0">
                <a:latin typeface="+mj-lt"/>
                <a:ea typeface="+mj-ea"/>
                <a:cs typeface="+mj-cs"/>
              </a:rPr>
              <a:t>. That’s why </a:t>
            </a:r>
            <a:r>
              <a:rPr lang="en-US" sz="2000" b="1" dirty="0">
                <a:solidFill>
                  <a:srgbClr val="FFC000"/>
                </a:solidFill>
                <a:latin typeface="+mj-lt"/>
                <a:ea typeface="+mj-ea"/>
                <a:cs typeface="+mj-cs"/>
              </a:rPr>
              <a:t>we raise up authoritative voices , including news sources like CNN and Fox News</a:t>
            </a:r>
            <a:r>
              <a:rPr lang="en-US" sz="2000" dirty="0">
                <a:latin typeface="+mj-lt"/>
                <a:ea typeface="+mj-ea"/>
                <a:cs typeface="+mj-cs"/>
              </a:rPr>
              <a:t>, for news and information </a:t>
            </a:r>
            <a:r>
              <a:rPr lang="en-US" sz="2000" b="1" dirty="0">
                <a:solidFill>
                  <a:srgbClr val="FFC000"/>
                </a:solidFill>
                <a:latin typeface="+mj-lt"/>
                <a:ea typeface="+mj-ea"/>
                <a:cs typeface="+mj-cs"/>
              </a:rPr>
              <a:t>in search results and “Up next” panels.</a:t>
            </a:r>
            <a:r>
              <a:rPr lang="en-US" sz="2000" dirty="0">
                <a:latin typeface="+mj-lt"/>
                <a:ea typeface="+mj-ea"/>
                <a:cs typeface="+mj-cs"/>
              </a:rPr>
              <a:t>”       </a:t>
            </a:r>
            <a:r>
              <a:rPr lang="en-US" sz="1400" dirty="0">
                <a:latin typeface="+mj-lt"/>
                <a:ea typeface="+mj-ea"/>
                <a:cs typeface="+mj-cs"/>
              </a:rPr>
              <a:t>(YouTube)</a:t>
            </a:r>
          </a:p>
          <a:p>
            <a:pPr marL="457200" lvl="1" indent="0">
              <a:buNone/>
            </a:pPr>
            <a:endParaRPr lang="en-US" sz="1400" dirty="0">
              <a:latin typeface="+mj-lt"/>
              <a:ea typeface="+mj-ea"/>
              <a:cs typeface="+mj-cs"/>
            </a:endParaRPr>
          </a:p>
          <a:p>
            <a:pPr marL="457200" lvl="1" indent="0">
              <a:buNone/>
            </a:pPr>
            <a:r>
              <a:rPr lang="en-US" sz="2000" dirty="0"/>
              <a:t>“What we’re doing in response to the interference: First, we’ll be emailing anyone who liked, </a:t>
            </a:r>
            <a:r>
              <a:rPr lang="en-US" sz="2000" dirty="0" err="1"/>
              <a:t>reblogged</a:t>
            </a:r>
            <a:r>
              <a:rPr lang="en-US" sz="2000" dirty="0"/>
              <a:t>, replied to, or followed an IRA-linked account with the list of usernames they engaged with. Second, </a:t>
            </a:r>
            <a:r>
              <a:rPr lang="en-US" sz="2000" b="1" dirty="0">
                <a:solidFill>
                  <a:srgbClr val="FFC000"/>
                </a:solidFill>
              </a:rPr>
              <a:t>we’re going to start keeping a public record of usernames we’ve linked to the IRA or other state-sponsored disinformation campaigns</a:t>
            </a:r>
            <a:r>
              <a:rPr lang="en-US" sz="2000" dirty="0"/>
              <a:t>.”       </a:t>
            </a:r>
            <a:r>
              <a:rPr lang="en-US" sz="1400" dirty="0"/>
              <a:t>(</a:t>
            </a:r>
            <a:r>
              <a:rPr lang="en-US" sz="1400" dirty="0" err="1"/>
              <a:t>tumblr.com’s</a:t>
            </a:r>
            <a:r>
              <a:rPr lang="en-US" sz="1400" dirty="0"/>
              <a:t> Official Staff Blog)</a:t>
            </a:r>
          </a:p>
        </p:txBody>
      </p:sp>
      <p:sp>
        <p:nvSpPr>
          <p:cNvPr id="13" name="Title 1">
            <a:extLst>
              <a:ext uri="{FF2B5EF4-FFF2-40B4-BE49-F238E27FC236}">
                <a16:creationId xmlns:a16="http://schemas.microsoft.com/office/drawing/2014/main" id="{854E6F3F-E75D-101D-FBAC-963A27DF0B6E}"/>
              </a:ext>
            </a:extLst>
          </p:cNvPr>
          <p:cNvSpPr>
            <a:spLocks noGrp="1"/>
          </p:cNvSpPr>
          <p:nvPr>
            <p:ph type="title"/>
          </p:nvPr>
        </p:nvSpPr>
        <p:spPr>
          <a:xfrm>
            <a:off x="490053" y="264735"/>
            <a:ext cx="10515600" cy="1325563"/>
          </a:xfrm>
        </p:spPr>
        <p:txBody>
          <a:bodyPr/>
          <a:lstStyle/>
          <a:p>
            <a:r>
              <a:rPr lang="en-US" dirty="0"/>
              <a:t>Contribution 1: Dataset</a:t>
            </a:r>
          </a:p>
        </p:txBody>
      </p:sp>
      <p:cxnSp>
        <p:nvCxnSpPr>
          <p:cNvPr id="14" name="Straight Connector 13">
            <a:extLst>
              <a:ext uri="{FF2B5EF4-FFF2-40B4-BE49-F238E27FC236}">
                <a16:creationId xmlns:a16="http://schemas.microsoft.com/office/drawing/2014/main" id="{E524E719-FBA2-A7DE-0F3D-0D015C4B5AEE}"/>
              </a:ext>
            </a:extLst>
          </p:cNvPr>
          <p:cNvCxnSpPr>
            <a:cxnSpLocks/>
          </p:cNvCxnSpPr>
          <p:nvPr/>
        </p:nvCxnSpPr>
        <p:spPr>
          <a:xfrm>
            <a:off x="1183531" y="2276823"/>
            <a:ext cx="0" cy="5831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E0F80A-F07B-4C66-D2D0-0BBDE20E3D0E}"/>
              </a:ext>
            </a:extLst>
          </p:cNvPr>
          <p:cNvCxnSpPr>
            <a:cxnSpLocks/>
          </p:cNvCxnSpPr>
          <p:nvPr/>
        </p:nvCxnSpPr>
        <p:spPr>
          <a:xfrm>
            <a:off x="1183531" y="3197708"/>
            <a:ext cx="0" cy="10824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394129-BF5B-2721-E16E-A7E745C4C8D9}"/>
              </a:ext>
            </a:extLst>
          </p:cNvPr>
          <p:cNvCxnSpPr>
            <a:cxnSpLocks/>
          </p:cNvCxnSpPr>
          <p:nvPr/>
        </p:nvCxnSpPr>
        <p:spPr>
          <a:xfrm>
            <a:off x="1183531" y="4614704"/>
            <a:ext cx="0" cy="1358079"/>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32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p:txBody>
          <a:bodyPr/>
          <a:lstStyle/>
          <a:p>
            <a:r>
              <a:rPr lang="en-US" dirty="0"/>
              <a:t>Contribution 2: Pipeline</a:t>
            </a:r>
          </a:p>
        </p:txBody>
      </p:sp>
      <p:sp>
        <p:nvSpPr>
          <p:cNvPr id="3" name="Content Placeholder 2">
            <a:extLst>
              <a:ext uri="{FF2B5EF4-FFF2-40B4-BE49-F238E27FC236}">
                <a16:creationId xmlns:a16="http://schemas.microsoft.com/office/drawing/2014/main" id="{3A629E77-CB79-23CC-F30E-F4DD7906DD43}"/>
              </a:ext>
            </a:extLst>
          </p:cNvPr>
          <p:cNvSpPr>
            <a:spLocks noGrp="1"/>
          </p:cNvSpPr>
          <p:nvPr>
            <p:ph type="body" idx="1"/>
          </p:nvPr>
        </p:nvSpPr>
        <p:spPr/>
        <p:txBody>
          <a:bodyPr/>
          <a:lstStyle/>
          <a:p>
            <a:r>
              <a:rPr lang="en-US" dirty="0"/>
              <a:t>Configurable web-scraper to collect policy passages from pages</a:t>
            </a:r>
          </a:p>
        </p:txBody>
      </p:sp>
    </p:spTree>
    <p:extLst>
      <p:ext uri="{BB962C8B-B14F-4D97-AF65-F5344CB8AC3E}">
        <p14:creationId xmlns:p14="http://schemas.microsoft.com/office/powerpoint/2010/main" val="242609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DDF8E2-8CA2-4AD5-B7B9-C7605F5BBB87}"/>
              </a:ext>
            </a:extLst>
          </p:cNvPr>
          <p:cNvSpPr/>
          <p:nvPr/>
        </p:nvSpPr>
        <p:spPr>
          <a:xfrm>
            <a:off x="337226" y="1953335"/>
            <a:ext cx="11517549" cy="39485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p:txBody>
          <a:bodyPr/>
          <a:lstStyle/>
          <a:p>
            <a:r>
              <a:rPr lang="en-US" dirty="0"/>
              <a:t>Contribution 2: Pipeline</a:t>
            </a:r>
          </a:p>
        </p:txBody>
      </p:sp>
      <p:pic>
        <p:nvPicPr>
          <p:cNvPr id="8" name="Picture 7" descr="A screen shot of a computer screen&#10;&#10;Description automatically generated">
            <a:extLst>
              <a:ext uri="{FF2B5EF4-FFF2-40B4-BE49-F238E27FC236}">
                <a16:creationId xmlns:a16="http://schemas.microsoft.com/office/drawing/2014/main" id="{086BCEB6-4362-2B29-9E51-2EAE4E039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25" y="1953335"/>
            <a:ext cx="11517549" cy="3948514"/>
          </a:xfrm>
          <a:prstGeom prst="rect">
            <a:avLst/>
          </a:prstGeom>
        </p:spPr>
      </p:pic>
    </p:spTree>
    <p:extLst>
      <p:ext uri="{BB962C8B-B14F-4D97-AF65-F5344CB8AC3E}">
        <p14:creationId xmlns:p14="http://schemas.microsoft.com/office/powerpoint/2010/main" val="13676862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3BF8A7-103A-E06B-7DD5-20A08D1A0424}"/>
              </a:ext>
            </a:extLst>
          </p:cNvPr>
          <p:cNvSpPr>
            <a:spLocks noGrp="1"/>
          </p:cNvSpPr>
          <p:nvPr>
            <p:ph type="title"/>
          </p:nvPr>
        </p:nvSpPr>
        <p:spPr>
          <a:xfrm>
            <a:off x="756007" y="2103437"/>
            <a:ext cx="3784042" cy="1325563"/>
          </a:xfrm>
        </p:spPr>
        <p:txBody>
          <a:bodyPr/>
          <a:lstStyle/>
          <a:p>
            <a:r>
              <a:rPr lang="en-US" dirty="0">
                <a:solidFill>
                  <a:srgbClr val="466C64"/>
                </a:solidFill>
              </a:rPr>
              <a:t>Web-Scraper Logic</a:t>
            </a:r>
          </a:p>
        </p:txBody>
      </p:sp>
      <p:pic>
        <p:nvPicPr>
          <p:cNvPr id="6" name="Picture 5" descr="A screenshot of a diagram&#10;&#10;Description automatically generated">
            <a:extLst>
              <a:ext uri="{FF2B5EF4-FFF2-40B4-BE49-F238E27FC236}">
                <a16:creationId xmlns:a16="http://schemas.microsoft.com/office/drawing/2014/main" id="{7FF23174-FD21-7BDE-C9AD-47EEE7F3B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891" y="0"/>
            <a:ext cx="5298601" cy="6858000"/>
          </a:xfrm>
          <a:prstGeom prst="rect">
            <a:avLst/>
          </a:prstGeom>
        </p:spPr>
      </p:pic>
    </p:spTree>
    <p:extLst>
      <p:ext uri="{BB962C8B-B14F-4D97-AF65-F5344CB8AC3E}">
        <p14:creationId xmlns:p14="http://schemas.microsoft.com/office/powerpoint/2010/main" val="2230735066"/>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614558" y="2975177"/>
            <a:ext cx="10962883" cy="2635930"/>
          </a:xfrm>
        </p:spPr>
        <p:txBody>
          <a:bodyPr>
            <a:noAutofit/>
          </a:bodyPr>
          <a:lstStyle/>
          <a:p>
            <a:r>
              <a:rPr lang="en-US" sz="4800" dirty="0"/>
              <a:t>We created the dataset (Contribution 1)</a:t>
            </a:r>
            <a:br>
              <a:rPr lang="en-US" sz="4800" dirty="0"/>
            </a:br>
            <a:r>
              <a:rPr lang="en-US" sz="4800" dirty="0"/>
              <a:t> </a:t>
            </a:r>
            <a:br>
              <a:rPr lang="en-US" sz="4800" dirty="0"/>
            </a:br>
            <a:r>
              <a:rPr lang="en-US" sz="4800" dirty="0"/>
              <a:t>by using the pipeline (Contribution 2)</a:t>
            </a:r>
            <a:br>
              <a:rPr lang="en-US" sz="4800" dirty="0"/>
            </a:br>
            <a:br>
              <a:rPr lang="en-US" sz="4800" dirty="0"/>
            </a:br>
            <a:r>
              <a:rPr lang="en-US" sz="4800" dirty="0"/>
              <a:t>-&gt; we learned the following…  (Contribution 3)</a:t>
            </a:r>
          </a:p>
        </p:txBody>
      </p:sp>
    </p:spTree>
    <p:extLst>
      <p:ext uri="{BB962C8B-B14F-4D97-AF65-F5344CB8AC3E}">
        <p14:creationId xmlns:p14="http://schemas.microsoft.com/office/powerpoint/2010/main" val="3926092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200" y="87871"/>
            <a:ext cx="10515600" cy="1325563"/>
          </a:xfrm>
        </p:spPr>
        <p:txBody>
          <a:bodyPr/>
          <a:lstStyle/>
          <a:p>
            <a:r>
              <a:rPr lang="en-US" dirty="0"/>
              <a:t>Why scrape and annotate policies?</a:t>
            </a:r>
          </a:p>
        </p:txBody>
      </p:sp>
      <p:sp>
        <p:nvSpPr>
          <p:cNvPr id="11" name="Content Placeholder 10">
            <a:extLst>
              <a:ext uri="{FF2B5EF4-FFF2-40B4-BE49-F238E27FC236}">
                <a16:creationId xmlns:a16="http://schemas.microsoft.com/office/drawing/2014/main" id="{CD983DEC-57EE-7C5C-4F45-75B1FBA5B4F8}"/>
              </a:ext>
            </a:extLst>
          </p:cNvPr>
          <p:cNvSpPr>
            <a:spLocks noGrp="1"/>
          </p:cNvSpPr>
          <p:nvPr>
            <p:ph idx="1"/>
          </p:nvPr>
        </p:nvSpPr>
        <p:spPr>
          <a:xfrm>
            <a:off x="838200" y="1825625"/>
            <a:ext cx="5854126" cy="4351338"/>
          </a:xfrm>
        </p:spPr>
        <p:txBody>
          <a:bodyPr/>
          <a:lstStyle/>
          <a:p>
            <a:r>
              <a:rPr lang="en-US" dirty="0"/>
              <a:t>What are some things we can learn from the dataset?</a:t>
            </a:r>
          </a:p>
          <a:p>
            <a:pPr lvl="1"/>
            <a:r>
              <a:rPr lang="en-US" dirty="0"/>
              <a:t>Return to our comparisons across Moderation Topics and the 43 platforms: </a:t>
            </a:r>
          </a:p>
        </p:txBody>
      </p:sp>
      <p:grpSp>
        <p:nvGrpSpPr>
          <p:cNvPr id="6" name="Group 5">
            <a:extLst>
              <a:ext uri="{FF2B5EF4-FFF2-40B4-BE49-F238E27FC236}">
                <a16:creationId xmlns:a16="http://schemas.microsoft.com/office/drawing/2014/main" id="{CDC4A21C-05BC-870A-5CE9-4CC31ACDDB99}"/>
              </a:ext>
            </a:extLst>
          </p:cNvPr>
          <p:cNvGrpSpPr/>
          <p:nvPr/>
        </p:nvGrpSpPr>
        <p:grpSpPr>
          <a:xfrm>
            <a:off x="1733263" y="4508635"/>
            <a:ext cx="6096000" cy="1209675"/>
            <a:chOff x="1130302" y="4381886"/>
            <a:chExt cx="6096000" cy="1209675"/>
          </a:xfrm>
        </p:grpSpPr>
        <p:sp>
          <p:nvSpPr>
            <p:cNvPr id="3" name="Rectangle: Rounded Corners 2">
              <a:extLst>
                <a:ext uri="{FF2B5EF4-FFF2-40B4-BE49-F238E27FC236}">
                  <a16:creationId xmlns:a16="http://schemas.microsoft.com/office/drawing/2014/main" id="{70851751-A24A-3C4F-5B10-850F3D5CC165}"/>
                </a:ext>
              </a:extLst>
            </p:cNvPr>
            <p:cNvSpPr/>
            <p:nvPr/>
          </p:nvSpPr>
          <p:spPr>
            <a:xfrm>
              <a:off x="1482726" y="4381886"/>
              <a:ext cx="3673474" cy="1209675"/>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DE31F98-358E-30E4-8221-8B047473B655}"/>
                </a:ext>
              </a:extLst>
            </p:cNvPr>
            <p:cNvSpPr txBox="1"/>
            <p:nvPr/>
          </p:nvSpPr>
          <p:spPr>
            <a:xfrm>
              <a:off x="1130302" y="4386560"/>
              <a:ext cx="6096000" cy="1200329"/>
            </a:xfrm>
            <a:prstGeom prst="rect">
              <a:avLst/>
            </a:prstGeom>
            <a:noFill/>
          </p:spPr>
          <p:txBody>
            <a:bodyPr wrap="square">
              <a:spAutoFit/>
            </a:bodyPr>
            <a:lstStyle/>
            <a:p>
              <a:pPr lvl="1"/>
              <a:r>
                <a:rPr lang="en-US" sz="2400" dirty="0">
                  <a:solidFill>
                    <a:srgbClr val="FFC000"/>
                  </a:solidFill>
                </a:rPr>
                <a:t>Copyright Infringement</a:t>
              </a:r>
            </a:p>
            <a:p>
              <a:pPr lvl="1"/>
              <a:r>
                <a:rPr lang="en-US" sz="2400" dirty="0">
                  <a:solidFill>
                    <a:srgbClr val="FFC000"/>
                  </a:solidFill>
                </a:rPr>
                <a:t>Hate Speech</a:t>
              </a:r>
            </a:p>
            <a:p>
              <a:pPr lvl="1"/>
              <a:r>
                <a:rPr lang="en-US" sz="2400" dirty="0">
                  <a:solidFill>
                    <a:srgbClr val="FFC000"/>
                  </a:solidFill>
                </a:rPr>
                <a:t>Misinformation</a:t>
              </a:r>
            </a:p>
          </p:txBody>
        </p:sp>
      </p:grpSp>
      <p:graphicFrame>
        <p:nvGraphicFramePr>
          <p:cNvPr id="7" name="Table 6">
            <a:extLst>
              <a:ext uri="{FF2B5EF4-FFF2-40B4-BE49-F238E27FC236}">
                <a16:creationId xmlns:a16="http://schemas.microsoft.com/office/drawing/2014/main" id="{1CF0103C-0C7E-23B5-C8DF-53BB91A05F13}"/>
              </a:ext>
            </a:extLst>
          </p:cNvPr>
          <p:cNvGraphicFramePr>
            <a:graphicFrameLocks noGrp="1"/>
          </p:cNvGraphicFramePr>
          <p:nvPr>
            <p:extLst>
              <p:ext uri="{D42A27DB-BD31-4B8C-83A1-F6EECF244321}">
                <p14:modId xmlns:p14="http://schemas.microsoft.com/office/powerpoint/2010/main" val="2495916923"/>
              </p:ext>
            </p:extLst>
          </p:nvPr>
        </p:nvGraphicFramePr>
        <p:xfrm>
          <a:off x="6984610" y="1168992"/>
          <a:ext cx="2082801" cy="5532120"/>
        </p:xfrm>
        <a:graphic>
          <a:graphicData uri="http://schemas.openxmlformats.org/drawingml/2006/table">
            <a:tbl>
              <a:tblPr bandRow="1">
                <a:tableStyleId>{5C22544A-7EE6-4342-B048-85BDC9FD1C3A}</a:tableStyleId>
              </a:tblPr>
              <a:tblGrid>
                <a:gridCol w="2082801">
                  <a:extLst>
                    <a:ext uri="{9D8B030D-6E8A-4147-A177-3AD203B41FA5}">
                      <a16:colId xmlns:a16="http://schemas.microsoft.com/office/drawing/2014/main" val="1588967007"/>
                    </a:ext>
                  </a:extLst>
                </a:gridCol>
              </a:tblGrid>
              <a:tr h="66040">
                <a:tc>
                  <a:txBody>
                    <a:bodyPr/>
                    <a:lstStyle/>
                    <a:p>
                      <a:pPr rtl="0" fontAlgn="b"/>
                      <a:r>
                        <a:rPr lang="en-US" sz="1400" u="sng" dirty="0">
                          <a:solidFill>
                            <a:srgbClr val="1155CC"/>
                          </a:solidFill>
                          <a:effectLst/>
                          <a:latin typeface="+mn-lt"/>
                          <a:hlinkClick r:id="rId4"/>
                        </a:rPr>
                        <a:t>facebook.com</a:t>
                      </a:r>
                      <a:endParaRPr lang="en-US" sz="140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620127318"/>
                  </a:ext>
                </a:extLst>
              </a:tr>
              <a:tr h="91440">
                <a:tc>
                  <a:txBody>
                    <a:bodyPr/>
                    <a:lstStyle/>
                    <a:p>
                      <a:pPr rtl="0" fontAlgn="b"/>
                      <a:r>
                        <a:rPr lang="en-US" sz="1400" b="0" u="sng" dirty="0">
                          <a:solidFill>
                            <a:srgbClr val="1155CC"/>
                          </a:solidFill>
                          <a:effectLst/>
                          <a:latin typeface="+mn-lt"/>
                          <a:hlinkClick r:id="rId5"/>
                        </a:rPr>
                        <a:t>youtube.com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1715063828"/>
                  </a:ext>
                </a:extLst>
              </a:tr>
              <a:tr h="91440">
                <a:tc>
                  <a:txBody>
                    <a:bodyPr/>
                    <a:lstStyle/>
                    <a:p>
                      <a:pPr rtl="0" fontAlgn="b"/>
                      <a:r>
                        <a:rPr lang="en-US" sz="1400" b="0" u="sng" dirty="0">
                          <a:solidFill>
                            <a:srgbClr val="1155CC"/>
                          </a:solidFill>
                          <a:effectLst/>
                          <a:latin typeface="+mn-lt"/>
                          <a:hlinkClick r:id="rId6"/>
                        </a:rPr>
                        <a:t>instagram.com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3214456808"/>
                  </a:ext>
                </a:extLst>
              </a:tr>
              <a:tr h="91440">
                <a:tc>
                  <a:txBody>
                    <a:bodyPr/>
                    <a:lstStyle/>
                    <a:p>
                      <a:pPr rtl="0" fontAlgn="b"/>
                      <a:r>
                        <a:rPr lang="en-US" sz="1400" b="0" u="sng" dirty="0">
                          <a:solidFill>
                            <a:srgbClr val="1155CC"/>
                          </a:solidFill>
                          <a:effectLst/>
                          <a:latin typeface="+mn-lt"/>
                          <a:hlinkClick r:id="rId7"/>
                        </a:rPr>
                        <a:t>twitter.com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778753664"/>
                  </a:ext>
                </a:extLst>
              </a:tr>
              <a:tr h="91440">
                <a:tc>
                  <a:txBody>
                    <a:bodyPr/>
                    <a:lstStyle/>
                    <a:p>
                      <a:pPr rtl="0" fontAlgn="b"/>
                      <a:r>
                        <a:rPr lang="en-US" sz="1400" u="sng" dirty="0">
                          <a:solidFill>
                            <a:srgbClr val="1155CC"/>
                          </a:solidFill>
                          <a:effectLst/>
                          <a:latin typeface="+mn-lt"/>
                          <a:hlinkClick r:id="rId8"/>
                        </a:rPr>
                        <a:t>linkedin.com</a:t>
                      </a:r>
                      <a:endParaRPr lang="en-US" sz="140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2698218114"/>
                  </a:ext>
                </a:extLst>
              </a:tr>
              <a:tr h="91440">
                <a:tc>
                  <a:txBody>
                    <a:bodyPr/>
                    <a:lstStyle/>
                    <a:p>
                      <a:pPr rtl="0" fontAlgn="b"/>
                      <a:r>
                        <a:rPr lang="en-US" sz="1400" b="0" u="sng">
                          <a:solidFill>
                            <a:srgbClr val="1155CC"/>
                          </a:solidFill>
                          <a:effectLst/>
                          <a:latin typeface="+mn-lt"/>
                          <a:hlinkClick r:id="rId9"/>
                        </a:rPr>
                        <a:t>wikipedia.org/wikimedia</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725328131"/>
                  </a:ext>
                </a:extLst>
              </a:tr>
              <a:tr h="91440">
                <a:tc>
                  <a:txBody>
                    <a:bodyPr/>
                    <a:lstStyle/>
                    <a:p>
                      <a:pPr rtl="0" fontAlgn="b"/>
                      <a:r>
                        <a:rPr lang="en-US" sz="1400" b="0" u="sng">
                          <a:solidFill>
                            <a:srgbClr val="1155CC"/>
                          </a:solidFill>
                          <a:effectLst/>
                          <a:latin typeface="+mn-lt"/>
                          <a:hlinkClick r:id="rId10"/>
                        </a:rPr>
                        <a:t>amazon.com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4263148314"/>
                  </a:ext>
                </a:extLst>
              </a:tr>
              <a:tr h="91440">
                <a:tc>
                  <a:txBody>
                    <a:bodyPr/>
                    <a:lstStyle/>
                    <a:p>
                      <a:pPr rtl="0" fontAlgn="b"/>
                      <a:r>
                        <a:rPr lang="en-US" sz="1400" b="0" u="sng">
                          <a:solidFill>
                            <a:srgbClr val="1155CC"/>
                          </a:solidFill>
                          <a:effectLst/>
                          <a:latin typeface="+mn-lt"/>
                          <a:hlinkClick r:id="rId11"/>
                        </a:rPr>
                        <a:t>pinterest.com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590402580"/>
                  </a:ext>
                </a:extLst>
              </a:tr>
              <a:tr h="91440">
                <a:tc>
                  <a:txBody>
                    <a:bodyPr/>
                    <a:lstStyle/>
                    <a:p>
                      <a:pPr rtl="0" fontAlgn="b"/>
                      <a:r>
                        <a:rPr lang="en-US" sz="1400" b="0" u="sng">
                          <a:solidFill>
                            <a:srgbClr val="1155CC"/>
                          </a:solidFill>
                          <a:effectLst/>
                          <a:latin typeface="+mn-lt"/>
                          <a:hlinkClick r:id="rId12"/>
                        </a:rPr>
                        <a:t>github.com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873496932"/>
                  </a:ext>
                </a:extLst>
              </a:tr>
              <a:tr h="91440">
                <a:tc>
                  <a:txBody>
                    <a:bodyPr/>
                    <a:lstStyle/>
                    <a:p>
                      <a:pPr rtl="0" fontAlgn="b"/>
                      <a:r>
                        <a:rPr lang="en-US" sz="1400" b="0" u="sng" dirty="0">
                          <a:solidFill>
                            <a:srgbClr val="1155CC"/>
                          </a:solidFill>
                          <a:effectLst/>
                          <a:latin typeface="+mn-lt"/>
                          <a:hlinkClick r:id="rId13"/>
                        </a:rPr>
                        <a:t>reddit.com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3890925863"/>
                  </a:ext>
                </a:extLst>
              </a:tr>
              <a:tr h="91440">
                <a:tc>
                  <a:txBody>
                    <a:bodyPr/>
                    <a:lstStyle/>
                    <a:p>
                      <a:pPr rtl="0" fontAlgn="b"/>
                      <a:r>
                        <a:rPr lang="en-US" sz="1400" b="0" u="sng">
                          <a:solidFill>
                            <a:srgbClr val="1155CC"/>
                          </a:solidFill>
                          <a:effectLst/>
                          <a:latin typeface="+mn-lt"/>
                          <a:hlinkClick r:id="rId14"/>
                        </a:rPr>
                        <a:t>vimeo.com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747547957"/>
                  </a:ext>
                </a:extLst>
              </a:tr>
              <a:tr h="91440">
                <a:tc>
                  <a:txBody>
                    <a:bodyPr/>
                    <a:lstStyle/>
                    <a:p>
                      <a:pPr rtl="0" fontAlgn="b"/>
                      <a:r>
                        <a:rPr lang="en-US" sz="1400" b="0" u="sng" dirty="0">
                          <a:solidFill>
                            <a:srgbClr val="1155CC"/>
                          </a:solidFill>
                          <a:effectLst/>
                          <a:latin typeface="+mn-lt"/>
                          <a:hlinkClick r:id="rId15"/>
                        </a:rPr>
                        <a:t>wordpress.com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671006779"/>
                  </a:ext>
                </a:extLst>
              </a:tr>
              <a:tr h="91440">
                <a:tc>
                  <a:txBody>
                    <a:bodyPr/>
                    <a:lstStyle/>
                    <a:p>
                      <a:pPr rtl="0" fontAlgn="b"/>
                      <a:r>
                        <a:rPr lang="en-US" sz="1400" b="0" u="sng">
                          <a:solidFill>
                            <a:srgbClr val="1155CC"/>
                          </a:solidFill>
                          <a:effectLst/>
                          <a:latin typeface="+mn-lt"/>
                          <a:hlinkClick r:id="rId16"/>
                        </a:rPr>
                        <a:t>msn.com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407471400"/>
                  </a:ext>
                </a:extLst>
              </a:tr>
              <a:tr h="91440">
                <a:tc>
                  <a:txBody>
                    <a:bodyPr/>
                    <a:lstStyle/>
                    <a:p>
                      <a:pPr rtl="0" fontAlgn="b"/>
                      <a:r>
                        <a:rPr lang="en-US" sz="1400" b="0" u="sng">
                          <a:solidFill>
                            <a:srgbClr val="1155CC"/>
                          </a:solidFill>
                          <a:effectLst/>
                          <a:latin typeface="+mn-lt"/>
                          <a:hlinkClick r:id="rId17"/>
                        </a:rPr>
                        <a:t>tiktok.com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026099513"/>
                  </a:ext>
                </a:extLst>
              </a:tr>
              <a:tr h="91440">
                <a:tc>
                  <a:txBody>
                    <a:bodyPr/>
                    <a:lstStyle/>
                    <a:p>
                      <a:pPr rtl="0" fontAlgn="b"/>
                      <a:r>
                        <a:rPr lang="en-US" sz="1400" b="0" u="sng">
                          <a:solidFill>
                            <a:srgbClr val="1155CC"/>
                          </a:solidFill>
                          <a:effectLst/>
                          <a:latin typeface="+mn-lt"/>
                          <a:hlinkClick r:id="rId18"/>
                        </a:rPr>
                        <a:t>xvideos.com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803692740"/>
                  </a:ext>
                </a:extLst>
              </a:tr>
              <a:tr h="91440">
                <a:tc>
                  <a:txBody>
                    <a:bodyPr/>
                    <a:lstStyle/>
                    <a:p>
                      <a:pPr rtl="0" fontAlgn="b"/>
                      <a:r>
                        <a:rPr lang="en-US" sz="1400" b="0" u="sng">
                          <a:solidFill>
                            <a:srgbClr val="1155CC"/>
                          </a:solidFill>
                          <a:effectLst/>
                          <a:latin typeface="+mn-lt"/>
                          <a:hlinkClick r:id="rId19"/>
                        </a:rPr>
                        <a:t>tumblr.com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337501163"/>
                  </a:ext>
                </a:extLst>
              </a:tr>
              <a:tr h="91440">
                <a:tc>
                  <a:txBody>
                    <a:bodyPr/>
                    <a:lstStyle/>
                    <a:p>
                      <a:pPr rtl="0" fontAlgn="b"/>
                      <a:r>
                        <a:rPr lang="en-US" sz="1400" b="0" u="sng">
                          <a:solidFill>
                            <a:srgbClr val="1155CC"/>
                          </a:solidFill>
                          <a:effectLst/>
                          <a:latin typeface="+mn-lt"/>
                          <a:hlinkClick r:id="rId20"/>
                        </a:rPr>
                        <a:t>pornhub.com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773470394"/>
                  </a:ext>
                </a:extLst>
              </a:tr>
              <a:tr h="91440">
                <a:tc>
                  <a:txBody>
                    <a:bodyPr/>
                    <a:lstStyle/>
                    <a:p>
                      <a:pPr rtl="0" fontAlgn="b"/>
                      <a:r>
                        <a:rPr lang="en-US" sz="1400" b="0" u="sng">
                          <a:solidFill>
                            <a:srgbClr val="1155CC"/>
                          </a:solidFill>
                          <a:effectLst/>
                          <a:latin typeface="+mn-lt"/>
                          <a:hlinkClick r:id="rId21"/>
                        </a:rPr>
                        <a:t>nytimes.com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494245037"/>
                  </a:ext>
                </a:extLst>
              </a:tr>
              <a:tr h="91440">
                <a:tc>
                  <a:txBody>
                    <a:bodyPr/>
                    <a:lstStyle/>
                    <a:p>
                      <a:pPr rtl="0" fontAlgn="b"/>
                      <a:r>
                        <a:rPr lang="en-US" sz="1400" b="0" u="sng">
                          <a:solidFill>
                            <a:srgbClr val="1155CC"/>
                          </a:solidFill>
                          <a:effectLst/>
                          <a:latin typeface="+mn-lt"/>
                          <a:hlinkClick r:id="rId22"/>
                        </a:rPr>
                        <a:t>flickr.com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24267206"/>
                  </a:ext>
                </a:extLst>
              </a:tr>
              <a:tr h="91440">
                <a:tc>
                  <a:txBody>
                    <a:bodyPr/>
                    <a:lstStyle/>
                    <a:p>
                      <a:pPr rtl="0" fontAlgn="b"/>
                      <a:r>
                        <a:rPr lang="en-US" sz="1400" b="0" u="sng">
                          <a:solidFill>
                            <a:srgbClr val="1155CC"/>
                          </a:solidFill>
                          <a:effectLst/>
                          <a:latin typeface="+mn-lt"/>
                          <a:hlinkClick r:id="rId23"/>
                        </a:rPr>
                        <a:t>fandom.com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468527471"/>
                  </a:ext>
                </a:extLst>
              </a:tr>
              <a:tr h="91440">
                <a:tc>
                  <a:txBody>
                    <a:bodyPr/>
                    <a:lstStyle/>
                    <a:p>
                      <a:pPr rtl="0" fontAlgn="b"/>
                      <a:r>
                        <a:rPr lang="en-US" sz="1400" b="0" u="sng" dirty="0">
                          <a:solidFill>
                            <a:srgbClr val="1155CC"/>
                          </a:solidFill>
                          <a:effectLst/>
                          <a:latin typeface="+mn-lt"/>
                          <a:hlinkClick r:id="rId24"/>
                        </a:rPr>
                        <a:t>ebay.com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4274107068"/>
                  </a:ext>
                </a:extLst>
              </a:tr>
              <a:tr h="9144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u="sng" dirty="0">
                          <a:solidFill>
                            <a:srgbClr val="1155CC"/>
                          </a:solidFill>
                          <a:effectLst/>
                          <a:latin typeface="+mn-lt"/>
                          <a:hlinkClick r:id="rId25"/>
                        </a:rPr>
                        <a:t>imdb.com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676676124"/>
                  </a:ext>
                </a:extLst>
              </a:tr>
            </a:tbl>
          </a:graphicData>
        </a:graphic>
      </p:graphicFrame>
      <p:graphicFrame>
        <p:nvGraphicFramePr>
          <p:cNvPr id="8" name="Table 7">
            <a:extLst>
              <a:ext uri="{FF2B5EF4-FFF2-40B4-BE49-F238E27FC236}">
                <a16:creationId xmlns:a16="http://schemas.microsoft.com/office/drawing/2014/main" id="{FC40F3FD-A654-E92B-11B6-37A414F3E02C}"/>
              </a:ext>
            </a:extLst>
          </p:cNvPr>
          <p:cNvGraphicFramePr>
            <a:graphicFrameLocks noGrp="1"/>
          </p:cNvGraphicFramePr>
          <p:nvPr>
            <p:extLst>
              <p:ext uri="{D42A27DB-BD31-4B8C-83A1-F6EECF244321}">
                <p14:modId xmlns:p14="http://schemas.microsoft.com/office/powerpoint/2010/main" val="665410972"/>
              </p:ext>
            </p:extLst>
          </p:nvPr>
        </p:nvGraphicFramePr>
        <p:xfrm>
          <a:off x="9319874" y="1294722"/>
          <a:ext cx="1787525" cy="5280660"/>
        </p:xfrm>
        <a:graphic>
          <a:graphicData uri="http://schemas.openxmlformats.org/drawingml/2006/table">
            <a:tbl>
              <a:tblPr bandRow="1">
                <a:tableStyleId>{5C22544A-7EE6-4342-B048-85BDC9FD1C3A}</a:tableStyleId>
              </a:tblPr>
              <a:tblGrid>
                <a:gridCol w="1787525">
                  <a:extLst>
                    <a:ext uri="{9D8B030D-6E8A-4147-A177-3AD203B41FA5}">
                      <a16:colId xmlns:a16="http://schemas.microsoft.com/office/drawing/2014/main" val="1588967007"/>
                    </a:ext>
                  </a:extLst>
                </a:gridCol>
              </a:tblGrid>
              <a:tr h="91440">
                <a:tc>
                  <a:txBody>
                    <a:bodyPr/>
                    <a:lstStyle/>
                    <a:p>
                      <a:pPr rtl="0" fontAlgn="b"/>
                      <a:r>
                        <a:rPr lang="en-US" sz="1400" b="0" u="sng" dirty="0">
                          <a:solidFill>
                            <a:srgbClr val="1155CC"/>
                          </a:solidFill>
                          <a:effectLst/>
                          <a:latin typeface="+mn-lt"/>
                          <a:hlinkClick r:id="rId26"/>
                        </a:rPr>
                        <a:t>medium.com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4272392287"/>
                  </a:ext>
                </a:extLst>
              </a:tr>
              <a:tr h="91440">
                <a:tc>
                  <a:txBody>
                    <a:bodyPr/>
                    <a:lstStyle/>
                    <a:p>
                      <a:pPr rtl="0" fontAlgn="b"/>
                      <a:r>
                        <a:rPr lang="en-US" sz="1400" b="0" u="sng" dirty="0">
                          <a:solidFill>
                            <a:srgbClr val="1155CC"/>
                          </a:solidFill>
                          <a:effectLst/>
                          <a:latin typeface="+mn-lt"/>
                          <a:hlinkClick r:id="rId27"/>
                        </a:rPr>
                        <a:t>soundcloud.com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1819971902"/>
                  </a:ext>
                </a:extLst>
              </a:tr>
              <a:tr h="91440">
                <a:tc>
                  <a:txBody>
                    <a:bodyPr/>
                    <a:lstStyle/>
                    <a:p>
                      <a:pPr rtl="0" fontAlgn="b"/>
                      <a:r>
                        <a:rPr lang="en-US" sz="1400" b="0" u="sng">
                          <a:solidFill>
                            <a:srgbClr val="1155CC"/>
                          </a:solidFill>
                          <a:effectLst/>
                          <a:latin typeface="+mn-lt"/>
                          <a:hlinkClick r:id="rId28"/>
                        </a:rPr>
                        <a:t>aliexpress.com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863572992"/>
                  </a:ext>
                </a:extLst>
              </a:tr>
              <a:tr h="91440">
                <a:tc>
                  <a:txBody>
                    <a:bodyPr/>
                    <a:lstStyle/>
                    <a:p>
                      <a:pPr rtl="0" fontAlgn="b"/>
                      <a:r>
                        <a:rPr lang="en-US" sz="1400" b="0" u="sng">
                          <a:solidFill>
                            <a:srgbClr val="1155CC"/>
                          </a:solidFill>
                          <a:effectLst/>
                          <a:latin typeface="+mn-lt"/>
                          <a:hlinkClick r:id="rId29"/>
                        </a:rPr>
                        <a:t>twitch.tv</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929584134"/>
                  </a:ext>
                </a:extLst>
              </a:tr>
              <a:tr h="91440">
                <a:tc>
                  <a:txBody>
                    <a:bodyPr/>
                    <a:lstStyle/>
                    <a:p>
                      <a:pPr rtl="0" fontAlgn="b"/>
                      <a:r>
                        <a:rPr lang="en-US" sz="1400" b="0" u="sng" dirty="0">
                          <a:solidFill>
                            <a:srgbClr val="1155CC"/>
                          </a:solidFill>
                          <a:effectLst/>
                          <a:latin typeface="+mn-lt"/>
                          <a:hlinkClick r:id="rId30"/>
                        </a:rPr>
                        <a:t>stackoverflow.com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1864236786"/>
                  </a:ext>
                </a:extLst>
              </a:tr>
              <a:tr h="91440">
                <a:tc>
                  <a:txBody>
                    <a:bodyPr/>
                    <a:lstStyle/>
                    <a:p>
                      <a:pPr rtl="0" fontAlgn="b"/>
                      <a:r>
                        <a:rPr lang="en-US" sz="1400" b="0" u="sng">
                          <a:solidFill>
                            <a:srgbClr val="1155CC"/>
                          </a:solidFill>
                          <a:effectLst/>
                          <a:latin typeface="+mn-lt"/>
                          <a:hlinkClick r:id="rId31"/>
                        </a:rPr>
                        <a:t>archive.org</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483114544"/>
                  </a:ext>
                </a:extLst>
              </a:tr>
              <a:tr h="91440">
                <a:tc>
                  <a:txBody>
                    <a:bodyPr/>
                    <a:lstStyle/>
                    <a:p>
                      <a:pPr rtl="0" fontAlgn="b"/>
                      <a:r>
                        <a:rPr lang="en-US" sz="1400" b="0" u="sng">
                          <a:solidFill>
                            <a:srgbClr val="1155CC"/>
                          </a:solidFill>
                          <a:effectLst/>
                          <a:latin typeface="+mn-lt"/>
                          <a:hlinkClick r:id="rId32"/>
                        </a:rPr>
                        <a:t>theguardian.com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003161377"/>
                  </a:ext>
                </a:extLst>
              </a:tr>
              <a:tr h="91440">
                <a:tc>
                  <a:txBody>
                    <a:bodyPr/>
                    <a:lstStyle/>
                    <a:p>
                      <a:pPr rtl="0" fontAlgn="b"/>
                      <a:r>
                        <a:rPr lang="en-US" sz="1400" b="0" u="sng">
                          <a:solidFill>
                            <a:srgbClr val="1155CC"/>
                          </a:solidFill>
                          <a:effectLst/>
                          <a:latin typeface="+mn-lt"/>
                          <a:hlinkClick r:id="rId33"/>
                        </a:rPr>
                        <a:t>bbc.co.uk</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360202982"/>
                  </a:ext>
                </a:extLst>
              </a:tr>
              <a:tr h="91440">
                <a:tc>
                  <a:txBody>
                    <a:bodyPr/>
                    <a:lstStyle/>
                    <a:p>
                      <a:pPr rtl="0" fontAlgn="b"/>
                      <a:r>
                        <a:rPr lang="en-US" sz="1400" b="0" u="sng">
                          <a:solidFill>
                            <a:srgbClr val="1155CC"/>
                          </a:solidFill>
                          <a:effectLst/>
                          <a:latin typeface="+mn-lt"/>
                          <a:hlinkClick r:id="rId34"/>
                        </a:rPr>
                        <a:t>xhamster.com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891627476"/>
                  </a:ext>
                </a:extLst>
              </a:tr>
              <a:tr h="91440">
                <a:tc>
                  <a:txBody>
                    <a:bodyPr/>
                    <a:lstStyle/>
                    <a:p>
                      <a:pPr rtl="0" fontAlgn="b"/>
                      <a:r>
                        <a:rPr lang="en-US" sz="1400" b="0" u="sng">
                          <a:solidFill>
                            <a:srgbClr val="1155CC"/>
                          </a:solidFill>
                          <a:effectLst/>
                          <a:latin typeface="+mn-lt"/>
                          <a:hlinkClick r:id="rId35"/>
                        </a:rPr>
                        <a:t>quora.com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919929355"/>
                  </a:ext>
                </a:extLst>
              </a:tr>
              <a:tr h="91440">
                <a:tc>
                  <a:txBody>
                    <a:bodyPr/>
                    <a:lstStyle/>
                    <a:p>
                      <a:pPr rtl="0" fontAlgn="b"/>
                      <a:r>
                        <a:rPr lang="en-US" sz="1400" b="0" u="sng">
                          <a:solidFill>
                            <a:srgbClr val="1155CC"/>
                          </a:solidFill>
                          <a:effectLst/>
                          <a:latin typeface="+mn-lt"/>
                          <a:hlinkClick r:id="rId36"/>
                        </a:rPr>
                        <a:t>w3.org</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445113507"/>
                  </a:ext>
                </a:extLst>
              </a:tr>
              <a:tr h="91440">
                <a:tc>
                  <a:txBody>
                    <a:bodyPr/>
                    <a:lstStyle/>
                    <a:p>
                      <a:pPr rtl="0" fontAlgn="b"/>
                      <a:r>
                        <a:rPr lang="en-US" sz="1400" b="0" u="sng">
                          <a:solidFill>
                            <a:srgbClr val="1155CC"/>
                          </a:solidFill>
                          <a:effectLst/>
                          <a:latin typeface="+mn-lt"/>
                          <a:hlinkClick r:id="rId37"/>
                        </a:rPr>
                        <a:t>sourceforge.net</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931201822"/>
                  </a:ext>
                </a:extLst>
              </a:tr>
              <a:tr h="91440">
                <a:tc>
                  <a:txBody>
                    <a:bodyPr/>
                    <a:lstStyle/>
                    <a:p>
                      <a:pPr rtl="0" fontAlgn="b"/>
                      <a:r>
                        <a:rPr lang="en-US" sz="1400" b="0" u="sng">
                          <a:solidFill>
                            <a:srgbClr val="1155CC"/>
                          </a:solidFill>
                          <a:effectLst/>
                          <a:latin typeface="+mn-lt"/>
                          <a:hlinkClick r:id="rId38"/>
                        </a:rPr>
                        <a:t>indeed.com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676583915"/>
                  </a:ext>
                </a:extLst>
              </a:tr>
              <a:tr h="91440">
                <a:tc>
                  <a:txBody>
                    <a:bodyPr/>
                    <a:lstStyle/>
                    <a:p>
                      <a:pPr rtl="0" fontAlgn="b"/>
                      <a:r>
                        <a:rPr lang="en-US" sz="1400" b="0" u="sng">
                          <a:solidFill>
                            <a:srgbClr val="1155CC"/>
                          </a:solidFill>
                          <a:effectLst/>
                          <a:latin typeface="+mn-lt"/>
                          <a:hlinkClick r:id="rId39"/>
                        </a:rPr>
                        <a:t>etsy.com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846622362"/>
                  </a:ext>
                </a:extLst>
              </a:tr>
              <a:tr h="91440">
                <a:tc>
                  <a:txBody>
                    <a:bodyPr/>
                    <a:lstStyle/>
                    <a:p>
                      <a:pPr rtl="0" fontAlgn="b"/>
                      <a:r>
                        <a:rPr lang="en-US" sz="1400" b="0" u="sng">
                          <a:solidFill>
                            <a:srgbClr val="1155CC"/>
                          </a:solidFill>
                          <a:effectLst/>
                          <a:latin typeface="+mn-lt"/>
                          <a:hlinkClick r:id="rId40"/>
                        </a:rPr>
                        <a:t>sciencedirect.com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745255184"/>
                  </a:ext>
                </a:extLst>
              </a:tr>
              <a:tr h="91440">
                <a:tc>
                  <a:txBody>
                    <a:bodyPr/>
                    <a:lstStyle/>
                    <a:p>
                      <a:pPr rtl="0" fontAlgn="b"/>
                      <a:r>
                        <a:rPr lang="en-US" sz="1400" b="0" u="sng">
                          <a:solidFill>
                            <a:srgbClr val="1155CC"/>
                          </a:solidFill>
                          <a:effectLst/>
                          <a:latin typeface="+mn-lt"/>
                          <a:hlinkClick r:id="rId41"/>
                        </a:rPr>
                        <a:t>booking.com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503317238"/>
                  </a:ext>
                </a:extLst>
              </a:tr>
              <a:tr h="91440">
                <a:tc>
                  <a:txBody>
                    <a:bodyPr/>
                    <a:lstStyle/>
                    <a:p>
                      <a:pPr rtl="0" fontAlgn="b"/>
                      <a:r>
                        <a:rPr lang="en-US" sz="1400" b="0" u="sng">
                          <a:solidFill>
                            <a:srgbClr val="1155CC"/>
                          </a:solidFill>
                          <a:effectLst/>
                          <a:latin typeface="+mn-lt"/>
                          <a:hlinkClick r:id="rId42"/>
                        </a:rPr>
                        <a:t>imgur.com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719202559"/>
                  </a:ext>
                </a:extLst>
              </a:tr>
              <a:tr h="91440">
                <a:tc>
                  <a:txBody>
                    <a:bodyPr/>
                    <a:lstStyle/>
                    <a:p>
                      <a:pPr rtl="0" fontAlgn="b"/>
                      <a:r>
                        <a:rPr lang="en-US" sz="1400" b="0" u="sng">
                          <a:solidFill>
                            <a:srgbClr val="1155CC"/>
                          </a:solidFill>
                          <a:effectLst/>
                          <a:latin typeface="+mn-lt"/>
                          <a:hlinkClick r:id="rId43"/>
                        </a:rPr>
                        <a:t>spankbang.com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749420885"/>
                  </a:ext>
                </a:extLst>
              </a:tr>
              <a:tr h="91440">
                <a:tc>
                  <a:txBody>
                    <a:bodyPr/>
                    <a:lstStyle/>
                    <a:p>
                      <a:pPr rtl="0" fontAlgn="b"/>
                      <a:r>
                        <a:rPr lang="en-US" sz="1400" b="0" u="sng">
                          <a:solidFill>
                            <a:srgbClr val="1155CC"/>
                          </a:solidFill>
                          <a:effectLst/>
                          <a:latin typeface="+mn-lt"/>
                          <a:hlinkClick r:id="rId44"/>
                        </a:rPr>
                        <a:t>researchgate.net</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925121797"/>
                  </a:ext>
                </a:extLst>
              </a:tr>
              <a:tr h="91440">
                <a:tc>
                  <a:txBody>
                    <a:bodyPr/>
                    <a:lstStyle/>
                    <a:p>
                      <a:pPr rtl="0" fontAlgn="b"/>
                      <a:r>
                        <a:rPr lang="en-US" sz="1400" b="0" u="sng" dirty="0">
                          <a:solidFill>
                            <a:srgbClr val="1155CC"/>
                          </a:solidFill>
                          <a:effectLst/>
                          <a:latin typeface="+mn-lt"/>
                          <a:hlinkClick r:id="rId45"/>
                        </a:rPr>
                        <a:t>washingtonpost.com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3031329162"/>
                  </a:ext>
                </a:extLst>
              </a:tr>
              <a:tr h="91440">
                <a:tc>
                  <a:txBody>
                    <a:bodyPr/>
                    <a:lstStyle/>
                    <a:p>
                      <a:pPr rtl="0" fontAlgn="b"/>
                      <a:r>
                        <a:rPr lang="en-US" sz="1400" b="0" u="sng" dirty="0">
                          <a:solidFill>
                            <a:srgbClr val="1155CC"/>
                          </a:solidFill>
                          <a:effectLst/>
                          <a:latin typeface="+mn-lt"/>
                          <a:hlinkClick r:id="rId46"/>
                        </a:rPr>
                        <a:t>xnxx.com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86430150"/>
                  </a:ext>
                </a:extLst>
              </a:tr>
            </a:tbl>
          </a:graphicData>
        </a:graphic>
      </p:graphicFrame>
    </p:spTree>
    <p:extLst>
      <p:ext uri="{BB962C8B-B14F-4D97-AF65-F5344CB8AC3E}">
        <p14:creationId xmlns:p14="http://schemas.microsoft.com/office/powerpoint/2010/main" val="255357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200" y="212725"/>
            <a:ext cx="10515600" cy="1325563"/>
          </a:xfrm>
        </p:spPr>
        <p:txBody>
          <a:bodyPr/>
          <a:lstStyle/>
          <a:p>
            <a:r>
              <a:rPr lang="en-US" dirty="0"/>
              <a:t>Why do platforms moderate?</a:t>
            </a:r>
          </a:p>
        </p:txBody>
      </p:sp>
      <p:pic>
        <p:nvPicPr>
          <p:cNvPr id="4" name="Picture 3">
            <a:extLst>
              <a:ext uri="{FF2B5EF4-FFF2-40B4-BE49-F238E27FC236}">
                <a16:creationId xmlns:a16="http://schemas.microsoft.com/office/drawing/2014/main" id="{574127AE-BEF1-A19D-4537-9792DD32FD6D}"/>
              </a:ext>
            </a:extLst>
          </p:cNvPr>
          <p:cNvPicPr>
            <a:picLocks noChangeAspect="1"/>
          </p:cNvPicPr>
          <p:nvPr/>
        </p:nvPicPr>
        <p:blipFill rotWithShape="1">
          <a:blip r:embed="rId3"/>
          <a:srcRect t="9916" b="6939"/>
          <a:stretch/>
        </p:blipFill>
        <p:spPr>
          <a:xfrm>
            <a:off x="293759" y="4868485"/>
            <a:ext cx="7617953" cy="1424764"/>
          </a:xfrm>
          <a:prstGeom prst="rect">
            <a:avLst/>
          </a:prstGeom>
        </p:spPr>
      </p:pic>
      <p:pic>
        <p:nvPicPr>
          <p:cNvPr id="6" name="Picture 5">
            <a:extLst>
              <a:ext uri="{FF2B5EF4-FFF2-40B4-BE49-F238E27FC236}">
                <a16:creationId xmlns:a16="http://schemas.microsoft.com/office/drawing/2014/main" id="{39D33B47-44CE-9DDD-354F-1385C312BDEB}"/>
              </a:ext>
            </a:extLst>
          </p:cNvPr>
          <p:cNvPicPr>
            <a:picLocks noChangeAspect="1"/>
          </p:cNvPicPr>
          <p:nvPr/>
        </p:nvPicPr>
        <p:blipFill rotWithShape="1">
          <a:blip r:embed="rId4"/>
          <a:srcRect b="5147"/>
          <a:stretch/>
        </p:blipFill>
        <p:spPr>
          <a:xfrm>
            <a:off x="293759" y="1486182"/>
            <a:ext cx="8833125" cy="3018604"/>
          </a:xfrm>
          <a:prstGeom prst="rect">
            <a:avLst/>
          </a:prstGeom>
        </p:spPr>
      </p:pic>
      <p:sp>
        <p:nvSpPr>
          <p:cNvPr id="13" name="TextBox 12">
            <a:extLst>
              <a:ext uri="{FF2B5EF4-FFF2-40B4-BE49-F238E27FC236}">
                <a16:creationId xmlns:a16="http://schemas.microsoft.com/office/drawing/2014/main" id="{C366F624-FE20-68A8-8620-3E8589CE3E59}"/>
              </a:ext>
            </a:extLst>
          </p:cNvPr>
          <p:cNvSpPr txBox="1"/>
          <p:nvPr/>
        </p:nvSpPr>
        <p:spPr>
          <a:xfrm>
            <a:off x="8025319" y="4688315"/>
            <a:ext cx="4260715" cy="1969770"/>
          </a:xfrm>
          <a:prstGeom prst="rect">
            <a:avLst/>
          </a:prstGeom>
          <a:noFill/>
        </p:spPr>
        <p:txBody>
          <a:bodyPr wrap="square">
            <a:spAutoFit/>
          </a:bodyPr>
          <a:lstStyle/>
          <a:p>
            <a:pPr lvl="1"/>
            <a:r>
              <a:rPr lang="en-US" sz="2400" i="1" dirty="0"/>
              <a:t>“Our users, as decent human beings, don’t like that kind of thing.” </a:t>
            </a:r>
          </a:p>
          <a:p>
            <a:endParaRPr lang="en-US" dirty="0"/>
          </a:p>
          <a:p>
            <a:r>
              <a:rPr lang="en-US" sz="1400" dirty="0"/>
              <a:t>(Hate and Harassment section of </a:t>
            </a:r>
            <a:r>
              <a:rPr lang="en-US" sz="1400" dirty="0" err="1"/>
              <a:t>tumblr.com’s</a:t>
            </a:r>
            <a:r>
              <a:rPr lang="en-US" sz="1400" dirty="0"/>
              <a:t> Global Advertising Policy)</a:t>
            </a:r>
          </a:p>
        </p:txBody>
      </p:sp>
      <p:cxnSp>
        <p:nvCxnSpPr>
          <p:cNvPr id="14" name="Straight Connector 13">
            <a:extLst>
              <a:ext uri="{FF2B5EF4-FFF2-40B4-BE49-F238E27FC236}">
                <a16:creationId xmlns:a16="http://schemas.microsoft.com/office/drawing/2014/main" id="{E0EAE621-66BD-3F8D-4B25-27D5831B62CE}"/>
              </a:ext>
            </a:extLst>
          </p:cNvPr>
          <p:cNvCxnSpPr>
            <a:cxnSpLocks/>
          </p:cNvCxnSpPr>
          <p:nvPr/>
        </p:nvCxnSpPr>
        <p:spPr>
          <a:xfrm>
            <a:off x="8346332" y="4757378"/>
            <a:ext cx="0" cy="1118129"/>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196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199" y="426733"/>
            <a:ext cx="10515600" cy="1325563"/>
          </a:xfrm>
        </p:spPr>
        <p:txBody>
          <a:bodyPr/>
          <a:lstStyle/>
          <a:p>
            <a:r>
              <a:rPr lang="en-US" dirty="0"/>
              <a:t>(When) do platforms take a deeper look at flagged content?</a:t>
            </a:r>
          </a:p>
        </p:txBody>
      </p:sp>
      <p:cxnSp>
        <p:nvCxnSpPr>
          <p:cNvPr id="3" name="Straight Connector 2">
            <a:extLst>
              <a:ext uri="{FF2B5EF4-FFF2-40B4-BE49-F238E27FC236}">
                <a16:creationId xmlns:a16="http://schemas.microsoft.com/office/drawing/2014/main" id="{CC473B35-B369-CF7B-A37A-BE650551C907}"/>
              </a:ext>
            </a:extLst>
          </p:cNvPr>
          <p:cNvCxnSpPr>
            <a:cxnSpLocks/>
          </p:cNvCxnSpPr>
          <p:nvPr/>
        </p:nvCxnSpPr>
        <p:spPr>
          <a:xfrm>
            <a:off x="526913" y="4461497"/>
            <a:ext cx="0" cy="162271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D46863F-F08F-2E2C-7F97-A5CF6C40D036}"/>
              </a:ext>
            </a:extLst>
          </p:cNvPr>
          <p:cNvPicPr>
            <a:picLocks noChangeAspect="1"/>
          </p:cNvPicPr>
          <p:nvPr/>
        </p:nvPicPr>
        <p:blipFill>
          <a:blip r:embed="rId3"/>
          <a:stretch>
            <a:fillRect/>
          </a:stretch>
        </p:blipFill>
        <p:spPr>
          <a:xfrm>
            <a:off x="2203529" y="2019876"/>
            <a:ext cx="7078063" cy="1676634"/>
          </a:xfrm>
          <a:prstGeom prst="rect">
            <a:avLst/>
          </a:prstGeom>
        </p:spPr>
      </p:pic>
      <p:sp>
        <p:nvSpPr>
          <p:cNvPr id="10" name="TextBox 9">
            <a:extLst>
              <a:ext uri="{FF2B5EF4-FFF2-40B4-BE49-F238E27FC236}">
                <a16:creationId xmlns:a16="http://schemas.microsoft.com/office/drawing/2014/main" id="{BCAE2F5B-6F4E-C6D2-1AF8-24BA38215F9E}"/>
              </a:ext>
            </a:extLst>
          </p:cNvPr>
          <p:cNvSpPr txBox="1"/>
          <p:nvPr/>
        </p:nvSpPr>
        <p:spPr>
          <a:xfrm>
            <a:off x="206711" y="4461497"/>
            <a:ext cx="5889288" cy="2246769"/>
          </a:xfrm>
          <a:prstGeom prst="rect">
            <a:avLst/>
          </a:prstGeom>
          <a:noFill/>
        </p:spPr>
        <p:txBody>
          <a:bodyPr wrap="square">
            <a:spAutoFit/>
          </a:bodyPr>
          <a:lstStyle/>
          <a:p>
            <a:pPr lvl="1"/>
            <a:r>
              <a:rPr lang="en-US" dirty="0"/>
              <a:t>GitHub Isn’t The Judge. </a:t>
            </a:r>
            <a:r>
              <a:rPr lang="en-US" b="1" dirty="0">
                <a:solidFill>
                  <a:srgbClr val="FFC000"/>
                </a:solidFill>
              </a:rPr>
              <a:t>GitHub exercises little discretion in this process other than determining whether the notices meet the minimum requirements of the DMCA.</a:t>
            </a:r>
            <a:r>
              <a:rPr lang="en-US" dirty="0"/>
              <a:t> It is up to the parties (and their lawyers) to evaluate the merit of their claims.”</a:t>
            </a:r>
          </a:p>
          <a:p>
            <a:pPr lvl="1"/>
            <a:endParaRPr lang="en-US" dirty="0"/>
          </a:p>
          <a:p>
            <a:r>
              <a:rPr lang="en-US" sz="1400" dirty="0"/>
              <a:t>(</a:t>
            </a:r>
            <a:r>
              <a:rPr lang="en-US" sz="1400" dirty="0" err="1"/>
              <a:t>github.com’s</a:t>
            </a:r>
            <a:r>
              <a:rPr lang="en-US" sz="1400" dirty="0"/>
              <a:t> DMCA Guide)</a:t>
            </a:r>
          </a:p>
        </p:txBody>
      </p:sp>
      <p:grpSp>
        <p:nvGrpSpPr>
          <p:cNvPr id="5" name="Group 4">
            <a:extLst>
              <a:ext uri="{FF2B5EF4-FFF2-40B4-BE49-F238E27FC236}">
                <a16:creationId xmlns:a16="http://schemas.microsoft.com/office/drawing/2014/main" id="{458797E5-2835-1D54-C1A6-1EA505726458}"/>
              </a:ext>
            </a:extLst>
          </p:cNvPr>
          <p:cNvGrpSpPr/>
          <p:nvPr/>
        </p:nvGrpSpPr>
        <p:grpSpPr>
          <a:xfrm>
            <a:off x="6661612" y="4529072"/>
            <a:ext cx="5265903" cy="1415772"/>
            <a:chOff x="6661612" y="4529072"/>
            <a:chExt cx="5265903" cy="1415772"/>
          </a:xfrm>
        </p:grpSpPr>
        <p:sp>
          <p:nvSpPr>
            <p:cNvPr id="16" name="TextBox 15">
              <a:extLst>
                <a:ext uri="{FF2B5EF4-FFF2-40B4-BE49-F238E27FC236}">
                  <a16:creationId xmlns:a16="http://schemas.microsoft.com/office/drawing/2014/main" id="{AA40C4DD-105C-FF0D-51C3-6F161CF5A441}"/>
                </a:ext>
              </a:extLst>
            </p:cNvPr>
            <p:cNvSpPr txBox="1"/>
            <p:nvPr/>
          </p:nvSpPr>
          <p:spPr>
            <a:xfrm>
              <a:off x="6661612" y="4529072"/>
              <a:ext cx="5265903" cy="1415772"/>
            </a:xfrm>
            <a:prstGeom prst="rect">
              <a:avLst/>
            </a:prstGeom>
            <a:noFill/>
          </p:spPr>
          <p:txBody>
            <a:bodyPr wrap="square">
              <a:spAutoFit/>
            </a:bodyPr>
            <a:lstStyle/>
            <a:p>
              <a:pPr lvl="1"/>
              <a:r>
                <a:rPr lang="en-US" b="1" dirty="0">
                  <a:solidFill>
                    <a:srgbClr val="FFC000"/>
                  </a:solidFill>
                </a:rPr>
                <a:t>Twitch will consider a number of factors </a:t>
              </a:r>
              <a:r>
                <a:rPr lang="en-US" dirty="0"/>
                <a:t>to determine the </a:t>
              </a:r>
              <a:r>
                <a:rPr lang="en-US" b="1" dirty="0">
                  <a:solidFill>
                    <a:srgbClr val="FFC000"/>
                  </a:solidFill>
                </a:rPr>
                <a:t>intent and context</a:t>
              </a:r>
              <a:r>
                <a:rPr lang="en-US" dirty="0"/>
                <a:t> of any reported hateful conduct.”</a:t>
              </a:r>
            </a:p>
            <a:p>
              <a:endParaRPr lang="en-US" dirty="0"/>
            </a:p>
            <a:p>
              <a:r>
                <a:rPr lang="en-US" sz="1400" dirty="0"/>
                <a:t> (</a:t>
              </a:r>
              <a:r>
                <a:rPr lang="en-US" sz="1400" dirty="0" err="1"/>
                <a:t>twitch.tv’s</a:t>
              </a:r>
              <a:r>
                <a:rPr lang="en-US" sz="1400" dirty="0"/>
                <a:t> Community Guidelines)</a:t>
              </a:r>
            </a:p>
          </p:txBody>
        </p:sp>
        <p:cxnSp>
          <p:nvCxnSpPr>
            <p:cNvPr id="17" name="Straight Connector 16">
              <a:extLst>
                <a:ext uri="{FF2B5EF4-FFF2-40B4-BE49-F238E27FC236}">
                  <a16:creationId xmlns:a16="http://schemas.microsoft.com/office/drawing/2014/main" id="{A4DAACA0-C795-3FE5-C469-3C02A7E4C145}"/>
                </a:ext>
              </a:extLst>
            </p:cNvPr>
            <p:cNvCxnSpPr>
              <a:cxnSpLocks/>
            </p:cNvCxnSpPr>
            <p:nvPr/>
          </p:nvCxnSpPr>
          <p:spPr>
            <a:xfrm>
              <a:off x="7032499" y="4529072"/>
              <a:ext cx="0" cy="929940"/>
            </a:xfrm>
            <a:prstGeom prst="line">
              <a:avLst/>
            </a:prstGeom>
            <a:ln w="762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4175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CAE2F5B-6F4E-C6D2-1AF8-24BA38215F9E}"/>
              </a:ext>
            </a:extLst>
          </p:cNvPr>
          <p:cNvSpPr txBox="1"/>
          <p:nvPr/>
        </p:nvSpPr>
        <p:spPr>
          <a:xfrm>
            <a:off x="148344" y="3626570"/>
            <a:ext cx="10795272" cy="1492716"/>
          </a:xfrm>
          <a:prstGeom prst="rect">
            <a:avLst/>
          </a:prstGeom>
          <a:noFill/>
        </p:spPr>
        <p:txBody>
          <a:bodyPr wrap="square">
            <a:spAutoFit/>
          </a:bodyPr>
          <a:lstStyle/>
          <a:p>
            <a:pPr lvl="2"/>
            <a:r>
              <a:rPr lang="en-US" dirty="0"/>
              <a:t>“If you have received a Digital Millenium Copyright Act (DMCA) Infringement Notice and believe it was submitted in error, </a:t>
            </a:r>
            <a:r>
              <a:rPr lang="en-US" b="1" dirty="0">
                <a:solidFill>
                  <a:srgbClr val="FFC000"/>
                </a:solidFill>
              </a:rPr>
              <a:t>you may submit a counter notice</a:t>
            </a:r>
            <a:r>
              <a:rPr lang="en-US" dirty="0"/>
              <a:t>. Counter notices must be submitted by theWordPress.com user who uploaded the material. </a:t>
            </a:r>
            <a:r>
              <a:rPr lang="en-US" b="1" dirty="0">
                <a:solidFill>
                  <a:srgbClr val="FFC000"/>
                </a:solidFill>
              </a:rPr>
              <a:t>You may also use the form below to submit a DMCA counter notice</a:t>
            </a:r>
            <a:r>
              <a:rPr lang="en-US" dirty="0"/>
              <a:t>:”     </a:t>
            </a:r>
          </a:p>
          <a:p>
            <a:pPr lvl="1"/>
            <a:endParaRPr lang="en-US" sz="400" dirty="0"/>
          </a:p>
          <a:p>
            <a:pPr lvl="1"/>
            <a:r>
              <a:rPr lang="en-US" sz="1400" dirty="0"/>
              <a:t>(</a:t>
            </a:r>
            <a:r>
              <a:rPr lang="en-US" sz="1400" dirty="0" err="1"/>
              <a:t>automattic.com’s</a:t>
            </a:r>
            <a:r>
              <a:rPr lang="en-US" sz="1400" dirty="0"/>
              <a:t> Online DMCA Counter Notice Form)</a:t>
            </a:r>
          </a:p>
        </p:txBody>
      </p:sp>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199" y="426733"/>
            <a:ext cx="10515600" cy="1325563"/>
          </a:xfrm>
        </p:spPr>
        <p:txBody>
          <a:bodyPr/>
          <a:lstStyle/>
          <a:p>
            <a:r>
              <a:rPr lang="en-US" dirty="0"/>
              <a:t>Can users appeal moderation?</a:t>
            </a:r>
          </a:p>
        </p:txBody>
      </p:sp>
      <p:cxnSp>
        <p:nvCxnSpPr>
          <p:cNvPr id="3" name="Straight Connector 2">
            <a:extLst>
              <a:ext uri="{FF2B5EF4-FFF2-40B4-BE49-F238E27FC236}">
                <a16:creationId xmlns:a16="http://schemas.microsoft.com/office/drawing/2014/main" id="{CC473B35-B369-CF7B-A37A-BE650551C907}"/>
              </a:ext>
            </a:extLst>
          </p:cNvPr>
          <p:cNvCxnSpPr>
            <a:cxnSpLocks/>
          </p:cNvCxnSpPr>
          <p:nvPr/>
        </p:nvCxnSpPr>
        <p:spPr>
          <a:xfrm>
            <a:off x="870623" y="3626570"/>
            <a:ext cx="0" cy="117524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A24DD89-FCF4-C975-C00F-59A3C2093463}"/>
              </a:ext>
            </a:extLst>
          </p:cNvPr>
          <p:cNvPicPr>
            <a:picLocks noChangeAspect="1"/>
          </p:cNvPicPr>
          <p:nvPr/>
        </p:nvPicPr>
        <p:blipFill>
          <a:blip r:embed="rId3"/>
          <a:stretch>
            <a:fillRect/>
          </a:stretch>
        </p:blipFill>
        <p:spPr>
          <a:xfrm>
            <a:off x="1793584" y="1815809"/>
            <a:ext cx="8021169" cy="1562318"/>
          </a:xfrm>
          <a:prstGeom prst="rect">
            <a:avLst/>
          </a:prstGeom>
        </p:spPr>
      </p:pic>
      <p:sp>
        <p:nvSpPr>
          <p:cNvPr id="9" name="TextBox 8">
            <a:extLst>
              <a:ext uri="{FF2B5EF4-FFF2-40B4-BE49-F238E27FC236}">
                <a16:creationId xmlns:a16="http://schemas.microsoft.com/office/drawing/2014/main" id="{2D8A46A2-1413-5B61-7642-8CA78115CCEC}"/>
              </a:ext>
            </a:extLst>
          </p:cNvPr>
          <p:cNvSpPr txBox="1"/>
          <p:nvPr/>
        </p:nvSpPr>
        <p:spPr>
          <a:xfrm>
            <a:off x="148344" y="5207746"/>
            <a:ext cx="10795269" cy="1754326"/>
          </a:xfrm>
          <a:prstGeom prst="rect">
            <a:avLst/>
          </a:prstGeom>
          <a:noFill/>
        </p:spPr>
        <p:txBody>
          <a:bodyPr wrap="square">
            <a:spAutoFit/>
          </a:bodyPr>
          <a:lstStyle>
            <a:defPPr>
              <a:defRPr lang="en-US"/>
            </a:defPPr>
            <a:lvl2pPr lvl="1">
              <a:defRPr/>
            </a:lvl2pPr>
            <a:lvl3pPr lvl="2">
              <a:defRPr/>
            </a:lvl3pPr>
          </a:lstStyle>
          <a:p>
            <a:pPr lvl="2"/>
            <a:r>
              <a:rPr lang="en-US" dirty="0"/>
              <a:t>“To the fullest extent permitted by applicable law, </a:t>
            </a:r>
            <a:r>
              <a:rPr lang="en-US" b="1" dirty="0">
                <a:solidFill>
                  <a:srgbClr val="FFC000"/>
                </a:solidFill>
              </a:rPr>
              <a:t>your only remedy with respect to any dissatisfaction</a:t>
            </a:r>
            <a:r>
              <a:rPr lang="en-US" dirty="0"/>
              <a:t> with (</a:t>
            </a:r>
            <a:r>
              <a:rPr lang="en-US" dirty="0" err="1"/>
              <a:t>i</a:t>
            </a:r>
            <a:r>
              <a:rPr lang="en-US" dirty="0"/>
              <a:t>) the Services, (ii) any term of these Terms of Use, (iii) any policy or practice of Fandom in operating the Services, or (iv) any content or information transmitted through the Services, </a:t>
            </a:r>
            <a:r>
              <a:rPr lang="en-US" b="1" dirty="0">
                <a:solidFill>
                  <a:srgbClr val="FFC000"/>
                </a:solidFill>
              </a:rPr>
              <a:t>is to terminate your account</a:t>
            </a:r>
            <a:r>
              <a:rPr lang="en-US" dirty="0"/>
              <a:t> and to discontinue use of any and all parts of the Services.‘’ </a:t>
            </a:r>
          </a:p>
          <a:p>
            <a:pPr lvl="1"/>
            <a:r>
              <a:rPr lang="en-US" sz="1400" dirty="0"/>
              <a:t>(Fandom </a:t>
            </a:r>
            <a:r>
              <a:rPr lang="en-US" sz="1400" dirty="0" err="1"/>
              <a:t>ToS</a:t>
            </a:r>
            <a:r>
              <a:rPr lang="en-US" sz="1400" dirty="0"/>
              <a:t>)</a:t>
            </a:r>
          </a:p>
        </p:txBody>
      </p:sp>
      <p:cxnSp>
        <p:nvCxnSpPr>
          <p:cNvPr id="11" name="Straight Connector 10">
            <a:extLst>
              <a:ext uri="{FF2B5EF4-FFF2-40B4-BE49-F238E27FC236}">
                <a16:creationId xmlns:a16="http://schemas.microsoft.com/office/drawing/2014/main" id="{E79CB821-1404-91B2-44AB-5FF47FADD8F1}"/>
              </a:ext>
            </a:extLst>
          </p:cNvPr>
          <p:cNvCxnSpPr>
            <a:cxnSpLocks/>
          </p:cNvCxnSpPr>
          <p:nvPr/>
        </p:nvCxnSpPr>
        <p:spPr>
          <a:xfrm>
            <a:off x="870623" y="5301911"/>
            <a:ext cx="0" cy="1273987"/>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27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199" y="426733"/>
            <a:ext cx="10515600" cy="1325563"/>
          </a:xfrm>
        </p:spPr>
        <p:txBody>
          <a:bodyPr/>
          <a:lstStyle/>
          <a:p>
            <a:r>
              <a:rPr lang="en-US" dirty="0"/>
              <a:t>How do platforms describe what they moderate?</a:t>
            </a:r>
          </a:p>
        </p:txBody>
      </p:sp>
      <p:pic>
        <p:nvPicPr>
          <p:cNvPr id="5" name="Picture 4">
            <a:extLst>
              <a:ext uri="{FF2B5EF4-FFF2-40B4-BE49-F238E27FC236}">
                <a16:creationId xmlns:a16="http://schemas.microsoft.com/office/drawing/2014/main" id="{88270B88-09AD-932C-5EDB-8FCA88657A45}"/>
              </a:ext>
            </a:extLst>
          </p:cNvPr>
          <p:cNvPicPr>
            <a:picLocks noChangeAspect="1"/>
          </p:cNvPicPr>
          <p:nvPr/>
        </p:nvPicPr>
        <p:blipFill>
          <a:blip r:embed="rId3"/>
          <a:stretch>
            <a:fillRect/>
          </a:stretch>
        </p:blipFill>
        <p:spPr>
          <a:xfrm>
            <a:off x="1799615" y="1729967"/>
            <a:ext cx="8296821" cy="2838385"/>
          </a:xfrm>
          <a:prstGeom prst="rect">
            <a:avLst/>
          </a:prstGeom>
        </p:spPr>
      </p:pic>
      <p:sp>
        <p:nvSpPr>
          <p:cNvPr id="8" name="TextBox 7">
            <a:extLst>
              <a:ext uri="{FF2B5EF4-FFF2-40B4-BE49-F238E27FC236}">
                <a16:creationId xmlns:a16="http://schemas.microsoft.com/office/drawing/2014/main" id="{6884753E-263B-75A7-A467-49105A9F03EE}"/>
              </a:ext>
            </a:extLst>
          </p:cNvPr>
          <p:cNvSpPr txBox="1"/>
          <p:nvPr/>
        </p:nvSpPr>
        <p:spPr>
          <a:xfrm>
            <a:off x="633108" y="4587589"/>
            <a:ext cx="10925782" cy="2062103"/>
          </a:xfrm>
          <a:prstGeom prst="rect">
            <a:avLst/>
          </a:prstGeom>
          <a:noFill/>
        </p:spPr>
        <p:txBody>
          <a:bodyPr wrap="square">
            <a:spAutoFit/>
          </a:bodyPr>
          <a:lstStyle/>
          <a:p>
            <a:pPr lvl="1"/>
            <a:r>
              <a:rPr lang="en-US" sz="2000" dirty="0"/>
              <a:t>“</a:t>
            </a:r>
            <a:r>
              <a:rPr lang="en-US" sz="2000" b="1" dirty="0">
                <a:solidFill>
                  <a:srgbClr val="FFC000"/>
                </a:solidFill>
              </a:rPr>
              <a:t>Hate speech is defined </a:t>
            </a:r>
            <a:r>
              <a:rPr lang="en-US" sz="2000" dirty="0"/>
              <a:t>as a serious attack on a group or individual based on their race, ethnicity, gender, nationality, sexual orientation, sex, religion, caste, serious medical condition, or disability. [...] </a:t>
            </a:r>
          </a:p>
          <a:p>
            <a:pPr lvl="1"/>
            <a:r>
              <a:rPr lang="en-US" sz="2000" b="1" dirty="0">
                <a:solidFill>
                  <a:srgbClr val="FFC000"/>
                </a:solidFill>
              </a:rPr>
              <a:t>Examples include: </a:t>
            </a:r>
            <a:r>
              <a:rPr lang="en-US" sz="2000" dirty="0"/>
              <a:t>- Statements like ‘⟨insert race/ethnicity⟩ are not welcome in our country’.” </a:t>
            </a:r>
          </a:p>
          <a:p>
            <a:endParaRPr lang="en-US" sz="1400" dirty="0"/>
          </a:p>
          <a:p>
            <a:r>
              <a:rPr lang="en-US" sz="1400" dirty="0"/>
              <a:t> (</a:t>
            </a:r>
            <a:r>
              <a:rPr lang="en-US" sz="1400" dirty="0" err="1"/>
              <a:t>quora.com’s</a:t>
            </a:r>
            <a:r>
              <a:rPr lang="en-US" sz="1400" dirty="0"/>
              <a:t> Platform Policies)</a:t>
            </a:r>
          </a:p>
        </p:txBody>
      </p:sp>
      <p:cxnSp>
        <p:nvCxnSpPr>
          <p:cNvPr id="10" name="Straight Connector 9">
            <a:extLst>
              <a:ext uri="{FF2B5EF4-FFF2-40B4-BE49-F238E27FC236}">
                <a16:creationId xmlns:a16="http://schemas.microsoft.com/office/drawing/2014/main" id="{A44D8747-80A0-1DC6-C4EF-925F21138CC9}"/>
              </a:ext>
            </a:extLst>
          </p:cNvPr>
          <p:cNvCxnSpPr>
            <a:cxnSpLocks/>
          </p:cNvCxnSpPr>
          <p:nvPr/>
        </p:nvCxnSpPr>
        <p:spPr>
          <a:xfrm>
            <a:off x="943584" y="4587589"/>
            <a:ext cx="0" cy="157002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13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28FDB-1388-6D31-01D1-09021AC89856}"/>
              </a:ext>
            </a:extLst>
          </p:cNvPr>
          <p:cNvSpPr>
            <a:spLocks noGrp="1"/>
          </p:cNvSpPr>
          <p:nvPr>
            <p:ph type="title"/>
          </p:nvPr>
        </p:nvSpPr>
        <p:spPr>
          <a:xfrm>
            <a:off x="838200" y="365125"/>
            <a:ext cx="6934200" cy="1325563"/>
          </a:xfrm>
        </p:spPr>
        <p:txBody>
          <a:bodyPr>
            <a:normAutofit fontScale="90000"/>
          </a:bodyPr>
          <a:lstStyle/>
          <a:p>
            <a:r>
              <a:rPr lang="en-US" dirty="0">
                <a:solidFill>
                  <a:schemeClr val="tx1">
                    <a:lumMod val="95000"/>
                  </a:schemeClr>
                </a:solidFill>
              </a:rPr>
              <a:t>Do governments define what is and is not allowed online? </a:t>
            </a:r>
          </a:p>
        </p:txBody>
      </p:sp>
      <p:pic>
        <p:nvPicPr>
          <p:cNvPr id="7" name="Graphic 6" descr="Gavel with solid fill">
            <a:extLst>
              <a:ext uri="{FF2B5EF4-FFF2-40B4-BE49-F238E27FC236}">
                <a16:creationId xmlns:a16="http://schemas.microsoft.com/office/drawing/2014/main" id="{50DE63B5-4ED6-1D8C-0FFC-4F0E6D7949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3034" y="2633313"/>
            <a:ext cx="3084414" cy="3084414"/>
          </a:xfrm>
          <a:prstGeom prst="rect">
            <a:avLst/>
          </a:prstGeom>
        </p:spPr>
      </p:pic>
      <p:pic>
        <p:nvPicPr>
          <p:cNvPr id="9" name="Graphic 8" descr="No sign outline">
            <a:extLst>
              <a:ext uri="{FF2B5EF4-FFF2-40B4-BE49-F238E27FC236}">
                <a16:creationId xmlns:a16="http://schemas.microsoft.com/office/drawing/2014/main" id="{D7C775CF-0053-7006-55CE-D40B9D762A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151168" y="2268188"/>
            <a:ext cx="4224687" cy="4224687"/>
          </a:xfrm>
          <a:prstGeom prst="rect">
            <a:avLst/>
          </a:prstGeom>
        </p:spPr>
      </p:pic>
      <p:pic>
        <p:nvPicPr>
          <p:cNvPr id="8" name="Graphic 7" descr="Badge Question Mark outline">
            <a:extLst>
              <a:ext uri="{FF2B5EF4-FFF2-40B4-BE49-F238E27FC236}">
                <a16:creationId xmlns:a16="http://schemas.microsoft.com/office/drawing/2014/main" id="{BF2592D6-EE63-27EF-A112-17B91BF356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5214" y="2247062"/>
            <a:ext cx="1181938" cy="1181938"/>
          </a:xfrm>
          <a:prstGeom prst="rect">
            <a:avLst/>
          </a:prstGeom>
        </p:spPr>
      </p:pic>
      <p:sp>
        <p:nvSpPr>
          <p:cNvPr id="2" name="TextBox 1">
            <a:extLst>
              <a:ext uri="{FF2B5EF4-FFF2-40B4-BE49-F238E27FC236}">
                <a16:creationId xmlns:a16="http://schemas.microsoft.com/office/drawing/2014/main" id="{1D8D4641-85A9-83DC-B056-A083FCFF7E11}"/>
              </a:ext>
            </a:extLst>
          </p:cNvPr>
          <p:cNvSpPr txBox="1"/>
          <p:nvPr/>
        </p:nvSpPr>
        <p:spPr>
          <a:xfrm>
            <a:off x="4979794" y="4726254"/>
            <a:ext cx="6061038" cy="1631216"/>
          </a:xfrm>
          <a:prstGeom prst="rect">
            <a:avLst/>
          </a:prstGeom>
          <a:noFill/>
        </p:spPr>
        <p:txBody>
          <a:bodyPr wrap="square" rtlCol="0">
            <a:spAutoFit/>
          </a:bodyPr>
          <a:lstStyle/>
          <a:p>
            <a:pPr algn="ctr"/>
            <a:r>
              <a:rPr lang="en-US" sz="2400" dirty="0"/>
              <a:t>[Many other approaches]</a:t>
            </a:r>
          </a:p>
          <a:p>
            <a:pPr algn="ctr"/>
            <a:endParaRPr lang="en-US" sz="2400" dirty="0"/>
          </a:p>
          <a:p>
            <a:pPr algn="ctr"/>
            <a:r>
              <a:rPr lang="en-US" sz="2400" dirty="0"/>
              <a:t>[</a:t>
            </a:r>
            <a:r>
              <a:rPr lang="en-US" sz="2400" dirty="0" err="1"/>
              <a:t>NetzDG</a:t>
            </a:r>
            <a:r>
              <a:rPr lang="en-US" sz="2400" dirty="0"/>
              <a:t>, Section 130 (Germany)]</a:t>
            </a:r>
          </a:p>
          <a:p>
            <a:endParaRPr lang="en-US" sz="2800" dirty="0"/>
          </a:p>
        </p:txBody>
      </p:sp>
      <p:sp>
        <p:nvSpPr>
          <p:cNvPr id="5" name="TextBox 4">
            <a:extLst>
              <a:ext uri="{FF2B5EF4-FFF2-40B4-BE49-F238E27FC236}">
                <a16:creationId xmlns:a16="http://schemas.microsoft.com/office/drawing/2014/main" id="{496FE9D2-7E7A-DF71-F1D2-8D17E464911F}"/>
              </a:ext>
            </a:extLst>
          </p:cNvPr>
          <p:cNvSpPr txBox="1"/>
          <p:nvPr/>
        </p:nvSpPr>
        <p:spPr>
          <a:xfrm>
            <a:off x="6361296" y="2633313"/>
            <a:ext cx="3694094" cy="523220"/>
          </a:xfrm>
          <a:prstGeom prst="rect">
            <a:avLst/>
          </a:prstGeom>
          <a:noFill/>
        </p:spPr>
        <p:txBody>
          <a:bodyPr wrap="square">
            <a:spAutoFit/>
          </a:bodyPr>
          <a:lstStyle/>
          <a:p>
            <a:r>
              <a:rPr lang="en-US" sz="2800" dirty="0"/>
              <a:t>[Section 230 (US)]</a:t>
            </a:r>
          </a:p>
        </p:txBody>
      </p:sp>
      <p:pic>
        <p:nvPicPr>
          <p:cNvPr id="15" name="Picture 14" descr="A flag in a circle&#10;&#10;Description automatically generated">
            <a:extLst>
              <a:ext uri="{FF2B5EF4-FFF2-40B4-BE49-F238E27FC236}">
                <a16:creationId xmlns:a16="http://schemas.microsoft.com/office/drawing/2014/main" id="{B74D4886-FA61-0514-C5D2-5895D585E0F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53966" y="2697489"/>
            <a:ext cx="459044" cy="459044"/>
          </a:xfrm>
          <a:prstGeom prst="rect">
            <a:avLst/>
          </a:prstGeom>
        </p:spPr>
      </p:pic>
      <p:pic>
        <p:nvPicPr>
          <p:cNvPr id="17" name="Picture 16" descr="A red and yellow flag&#10;&#10;Description automatically generated">
            <a:extLst>
              <a:ext uri="{FF2B5EF4-FFF2-40B4-BE49-F238E27FC236}">
                <a16:creationId xmlns:a16="http://schemas.microsoft.com/office/drawing/2014/main" id="{55E4C906-9F9C-976B-8619-190B057DAA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90329" y="5488205"/>
            <a:ext cx="459044" cy="459044"/>
          </a:xfrm>
          <a:prstGeom prst="rect">
            <a:avLst/>
          </a:prstGeom>
        </p:spPr>
      </p:pic>
      <p:pic>
        <p:nvPicPr>
          <p:cNvPr id="19" name="Picture 18" descr="A green and blue planet&#10;&#10;Description automatically generated">
            <a:extLst>
              <a:ext uri="{FF2B5EF4-FFF2-40B4-BE49-F238E27FC236}">
                <a16:creationId xmlns:a16="http://schemas.microsoft.com/office/drawing/2014/main" id="{332EE1F1-BA9A-23F8-B7EE-1E44530548F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5868" y="4764891"/>
            <a:ext cx="459044" cy="459044"/>
          </a:xfrm>
          <a:prstGeom prst="rect">
            <a:avLst/>
          </a:prstGeom>
        </p:spPr>
      </p:pic>
    </p:spTree>
    <p:custDataLst>
      <p:tags r:id="rId1"/>
    </p:custDataLst>
    <p:extLst>
      <p:ext uri="{BB962C8B-B14F-4D97-AF65-F5344CB8AC3E}">
        <p14:creationId xmlns:p14="http://schemas.microsoft.com/office/powerpoint/2010/main" val="1290417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
                                            <p:txEl>
                                              <p:pRg st="0" end="0"/>
                                            </p:txEl>
                                          </p:spTgt>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
                                            <p:txEl>
                                              <p:pRg st="2" end="2"/>
                                            </p:txEl>
                                          </p:spTgt>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p:bldP spid="5" grpId="0"/>
    </p:bldLst>
  </p:timing>
  <p:extLst>
    <p:ext uri="{6950BFC3-D8DA-4A85-94F7-54DA5524770B}">
      <p188:commentRel xmlns:p188="http://schemas.microsoft.com/office/powerpoint/2018/8/main" r:id="rId4"/>
    </p:ext>
  </p:extLs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199" y="426733"/>
            <a:ext cx="10515600" cy="1325563"/>
          </a:xfrm>
        </p:spPr>
        <p:txBody>
          <a:bodyPr/>
          <a:lstStyle/>
          <a:p>
            <a:r>
              <a:rPr lang="en-US" dirty="0"/>
              <a:t>How comprehensive are policies across platforms? </a:t>
            </a:r>
          </a:p>
        </p:txBody>
      </p:sp>
      <p:sp>
        <p:nvSpPr>
          <p:cNvPr id="4" name="Content Placeholder 9">
            <a:extLst>
              <a:ext uri="{FF2B5EF4-FFF2-40B4-BE49-F238E27FC236}">
                <a16:creationId xmlns:a16="http://schemas.microsoft.com/office/drawing/2014/main" id="{9A6898AF-B3D9-7427-CA03-AB80367C7681}"/>
              </a:ext>
            </a:extLst>
          </p:cNvPr>
          <p:cNvSpPr>
            <a:spLocks noGrp="1"/>
          </p:cNvSpPr>
          <p:nvPr>
            <p:ph sz="half" idx="1"/>
          </p:nvPr>
        </p:nvSpPr>
        <p:spPr>
          <a:xfrm>
            <a:off x="752474" y="1875648"/>
            <a:ext cx="10687050" cy="4351338"/>
          </a:xfrm>
        </p:spPr>
        <p:txBody>
          <a:bodyPr/>
          <a:lstStyle/>
          <a:p>
            <a:endParaRPr lang="en-US" b="1" dirty="0">
              <a:solidFill>
                <a:srgbClr val="FFC000"/>
              </a:solidFill>
            </a:endParaRPr>
          </a:p>
          <a:p>
            <a:r>
              <a:rPr lang="en-US" b="1" i="1" u="sng" dirty="0">
                <a:solidFill>
                  <a:srgbClr val="FFC000"/>
                </a:solidFill>
              </a:rPr>
              <a:t>complete</a:t>
            </a:r>
            <a:r>
              <a:rPr lang="en-US" b="1" i="1" dirty="0">
                <a:solidFill>
                  <a:srgbClr val="FFC000"/>
                </a:solidFill>
              </a:rPr>
              <a:t> </a:t>
            </a:r>
            <a:r>
              <a:rPr lang="en-US" b="1" dirty="0"/>
              <a:t>= </a:t>
            </a:r>
            <a:r>
              <a:rPr lang="en-US" i="1" dirty="0"/>
              <a:t>platform that contains at least some policy text pertaining to each of the subcodes under Policy Justification, Moderation Criteria, Safeguards, Platform Response, Redress/Appeal</a:t>
            </a:r>
          </a:p>
          <a:p>
            <a:pPr marL="0" indent="0">
              <a:buNone/>
            </a:pPr>
            <a:endParaRPr lang="en-US" b="1" i="1" dirty="0"/>
          </a:p>
          <a:p>
            <a:r>
              <a:rPr lang="en-US" dirty="0"/>
              <a:t>Only</a:t>
            </a:r>
            <a:r>
              <a:rPr lang="en-US" b="1" dirty="0"/>
              <a:t> </a:t>
            </a:r>
            <a:r>
              <a:rPr lang="en-US" b="1" dirty="0">
                <a:solidFill>
                  <a:srgbClr val="FFC000"/>
                </a:solidFill>
              </a:rPr>
              <a:t>30.2% (13/43) platforms are </a:t>
            </a:r>
            <a:r>
              <a:rPr lang="en-US" b="1" i="1" dirty="0">
                <a:solidFill>
                  <a:srgbClr val="FFC000"/>
                </a:solidFill>
              </a:rPr>
              <a:t>complete</a:t>
            </a:r>
            <a:r>
              <a:rPr lang="en-US" b="1" dirty="0">
                <a:solidFill>
                  <a:srgbClr val="FFC000"/>
                </a:solidFill>
              </a:rPr>
              <a:t> </a:t>
            </a:r>
            <a:r>
              <a:rPr lang="en-US" dirty="0"/>
              <a:t>in terms of policy composition</a:t>
            </a:r>
          </a:p>
        </p:txBody>
      </p:sp>
    </p:spTree>
    <p:extLst>
      <p:ext uri="{BB962C8B-B14F-4D97-AF65-F5344CB8AC3E}">
        <p14:creationId xmlns:p14="http://schemas.microsoft.com/office/powerpoint/2010/main" val="342957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p:txBody>
          <a:bodyPr/>
          <a:lstStyle/>
          <a:p>
            <a:r>
              <a:rPr lang="en-US" dirty="0"/>
              <a:t>The Internet is Messy</a:t>
            </a:r>
          </a:p>
        </p:txBody>
      </p:sp>
      <p:sp>
        <p:nvSpPr>
          <p:cNvPr id="37" name="Content Placeholder 9">
            <a:extLst>
              <a:ext uri="{FF2B5EF4-FFF2-40B4-BE49-F238E27FC236}">
                <a16:creationId xmlns:a16="http://schemas.microsoft.com/office/drawing/2014/main" id="{4F7DA981-2322-BF93-18CF-18D898041B20}"/>
              </a:ext>
            </a:extLst>
          </p:cNvPr>
          <p:cNvSpPr>
            <a:spLocks noGrp="1"/>
          </p:cNvSpPr>
          <p:nvPr>
            <p:ph sz="half" idx="1"/>
          </p:nvPr>
        </p:nvSpPr>
        <p:spPr>
          <a:xfrm>
            <a:off x="413534" y="1773598"/>
            <a:ext cx="11364931" cy="4837822"/>
          </a:xfrm>
        </p:spPr>
        <p:txBody>
          <a:bodyPr>
            <a:normAutofit lnSpcReduction="10000"/>
          </a:bodyPr>
          <a:lstStyle/>
          <a:p>
            <a:pPr lvl="1"/>
            <a:r>
              <a:rPr lang="en-US" dirty="0"/>
              <a:t>Policies scattered across platforms. </a:t>
            </a:r>
          </a:p>
          <a:p>
            <a:pPr lvl="2"/>
            <a:r>
              <a:rPr lang="en-US" dirty="0"/>
              <a:t>Most policy is found in </a:t>
            </a:r>
            <a:r>
              <a:rPr lang="en-US" dirty="0" err="1"/>
              <a:t>ToS</a:t>
            </a:r>
            <a:r>
              <a:rPr lang="en-US" dirty="0"/>
              <a:t>, Community Guidelines, and Help Centers</a:t>
            </a:r>
          </a:p>
          <a:p>
            <a:pPr lvl="2"/>
            <a:r>
              <a:rPr lang="en-US" dirty="0"/>
              <a:t>Location Observations: </a:t>
            </a:r>
          </a:p>
          <a:p>
            <a:pPr marL="1828800" lvl="3" indent="-457200">
              <a:lnSpc>
                <a:spcPct val="100000"/>
              </a:lnSpc>
              <a:buFont typeface="+mj-lt"/>
              <a:buAutoNum type="arabicPeriod"/>
            </a:pPr>
            <a:r>
              <a:rPr lang="en-US" dirty="0"/>
              <a:t> 79% (34/43) of platforms have page(s) dedicated to Community Guidelines; only 12 of which are linked directly from the platform’s Home Page</a:t>
            </a:r>
          </a:p>
          <a:p>
            <a:pPr marL="1828800" lvl="3" indent="-457200">
              <a:lnSpc>
                <a:spcPct val="100000"/>
              </a:lnSpc>
              <a:spcBef>
                <a:spcPts val="1200"/>
              </a:spcBef>
              <a:buFont typeface="+mj-lt"/>
              <a:buAutoNum type="arabicPeriod"/>
            </a:pPr>
            <a:r>
              <a:rPr lang="en-US" dirty="0"/>
              <a:t> 84% (36/43) of platforms have Help Centers; almost all are found on Home Page</a:t>
            </a:r>
          </a:p>
          <a:p>
            <a:pPr marL="1828800" lvl="3" indent="-457200">
              <a:lnSpc>
                <a:spcPct val="100000"/>
              </a:lnSpc>
              <a:spcBef>
                <a:spcPts val="1200"/>
              </a:spcBef>
              <a:buFont typeface="+mj-lt"/>
              <a:buAutoNum type="arabicPeriod"/>
            </a:pPr>
            <a:r>
              <a:rPr lang="en-US" dirty="0"/>
              <a:t> Some other locations we found relevant policy (not exhaustive): Transparency Centers, privacy pages, advertising policy pages, developer documentation, and seller policies, blog posts, internal newsrooms, etc.</a:t>
            </a:r>
          </a:p>
          <a:p>
            <a:pPr marL="1828800" lvl="3" indent="-457200">
              <a:lnSpc>
                <a:spcPct val="100000"/>
              </a:lnSpc>
              <a:spcBef>
                <a:spcPts val="1200"/>
              </a:spcBef>
              <a:buFont typeface="+mj-lt"/>
              <a:buAutoNum type="arabicPeriod"/>
            </a:pPr>
            <a:endParaRPr lang="en-US" sz="900" dirty="0"/>
          </a:p>
          <a:p>
            <a:pPr lvl="1"/>
            <a:r>
              <a:rPr lang="en-US" dirty="0"/>
              <a:t>Constant arms race between bots and bot-blockers</a:t>
            </a:r>
          </a:p>
          <a:p>
            <a:pPr lvl="1"/>
            <a:r>
              <a:rPr lang="en-US" dirty="0"/>
              <a:t>Tons of policy text that’s irrelevant for us</a:t>
            </a:r>
          </a:p>
          <a:p>
            <a:pPr lvl="1"/>
            <a:endParaRPr lang="en-US" dirty="0"/>
          </a:p>
          <a:p>
            <a:pPr marL="0" indent="0">
              <a:buNone/>
            </a:pPr>
            <a:r>
              <a:rPr lang="en-US" sz="4000" dirty="0"/>
              <a:t>-&gt;How did we actually collect this data?  </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80327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222A3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C008790-7310-8BF7-3741-DC99384799B5}"/>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649526989"/>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222A3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C008790-7310-8BF7-3741-DC99384799B5}"/>
              </a:ext>
            </a:extLst>
          </p:cNvPr>
          <p:cNvSpPr>
            <a:spLocks noGrp="1"/>
          </p:cNvSpPr>
          <p:nvPr>
            <p:ph type="title"/>
          </p:nvPr>
        </p:nvSpPr>
        <p:spPr/>
        <p:txBody>
          <a:bodyPr/>
          <a:lstStyle/>
          <a:p>
            <a:r>
              <a:rPr lang="en-US" dirty="0"/>
              <a:t>Extra Slides</a:t>
            </a:r>
          </a:p>
        </p:txBody>
      </p:sp>
    </p:spTree>
    <p:extLst>
      <p:ext uri="{BB962C8B-B14F-4D97-AF65-F5344CB8AC3E}">
        <p14:creationId xmlns:p14="http://schemas.microsoft.com/office/powerpoint/2010/main" val="125939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199" y="426733"/>
            <a:ext cx="10515600" cy="1325563"/>
          </a:xfrm>
        </p:spPr>
        <p:txBody>
          <a:bodyPr/>
          <a:lstStyle/>
          <a:p>
            <a:r>
              <a:rPr lang="en-US" dirty="0"/>
              <a:t>How do platforms find content that may need moderation?</a:t>
            </a:r>
          </a:p>
        </p:txBody>
      </p:sp>
      <p:pic>
        <p:nvPicPr>
          <p:cNvPr id="4" name="Picture 3">
            <a:extLst>
              <a:ext uri="{FF2B5EF4-FFF2-40B4-BE49-F238E27FC236}">
                <a16:creationId xmlns:a16="http://schemas.microsoft.com/office/drawing/2014/main" id="{CAA472BA-8AF6-D377-731F-24FC22D1F07F}"/>
              </a:ext>
            </a:extLst>
          </p:cNvPr>
          <p:cNvPicPr>
            <a:picLocks noChangeAspect="1"/>
          </p:cNvPicPr>
          <p:nvPr/>
        </p:nvPicPr>
        <p:blipFill rotWithShape="1">
          <a:blip r:embed="rId4"/>
          <a:srcRect l="1546"/>
          <a:stretch/>
        </p:blipFill>
        <p:spPr>
          <a:xfrm>
            <a:off x="1840958" y="3823348"/>
            <a:ext cx="8096531" cy="2713639"/>
          </a:xfrm>
          <a:prstGeom prst="rect">
            <a:avLst/>
          </a:prstGeom>
        </p:spPr>
      </p:pic>
      <p:sp>
        <p:nvSpPr>
          <p:cNvPr id="9" name="TextBox 8">
            <a:extLst>
              <a:ext uri="{FF2B5EF4-FFF2-40B4-BE49-F238E27FC236}">
                <a16:creationId xmlns:a16="http://schemas.microsoft.com/office/drawing/2014/main" id="{9BF35872-047A-A364-B3C6-06D1C32E2E64}"/>
              </a:ext>
            </a:extLst>
          </p:cNvPr>
          <p:cNvSpPr txBox="1"/>
          <p:nvPr/>
        </p:nvSpPr>
        <p:spPr>
          <a:xfrm>
            <a:off x="1840959" y="1752296"/>
            <a:ext cx="8081254" cy="1754326"/>
          </a:xfrm>
          <a:prstGeom prst="rect">
            <a:avLst/>
          </a:prstGeom>
          <a:noFill/>
        </p:spPr>
        <p:txBody>
          <a:bodyPr wrap="square">
            <a:spAutoFit/>
          </a:bodyPr>
          <a:lstStyle/>
          <a:p>
            <a:pPr lvl="1"/>
            <a:r>
              <a:rPr lang="en-US" sz="2000" dirty="0"/>
              <a:t>“Pornhub moderates user-uploaded content in three major ways: through the use of </a:t>
            </a:r>
            <a:r>
              <a:rPr lang="en-US" sz="2000" b="1" dirty="0">
                <a:solidFill>
                  <a:srgbClr val="FFC000"/>
                </a:solidFill>
              </a:rPr>
              <a:t>automated detection technologies</a:t>
            </a:r>
            <a:r>
              <a:rPr lang="en-US" sz="2000" dirty="0"/>
              <a:t>, through </a:t>
            </a:r>
            <a:r>
              <a:rPr lang="en-US" sz="2000" b="1" dirty="0">
                <a:solidFill>
                  <a:srgbClr val="FFC000"/>
                </a:solidFill>
              </a:rPr>
              <a:t>real-life human moderators</a:t>
            </a:r>
            <a:r>
              <a:rPr lang="en-US" sz="2000" dirty="0"/>
              <a:t>, and through </a:t>
            </a:r>
            <a:r>
              <a:rPr lang="en-US" sz="2000" b="1" dirty="0">
                <a:solidFill>
                  <a:srgbClr val="FFC000"/>
                </a:solidFill>
              </a:rPr>
              <a:t>user-generated reports</a:t>
            </a:r>
            <a:r>
              <a:rPr lang="en-US" sz="2000" dirty="0"/>
              <a:t>.”</a:t>
            </a:r>
          </a:p>
          <a:p>
            <a:endParaRPr lang="en-US" sz="1400" dirty="0"/>
          </a:p>
          <a:p>
            <a:r>
              <a:rPr lang="en-US" sz="1400" dirty="0"/>
              <a:t> (</a:t>
            </a:r>
            <a:r>
              <a:rPr lang="en-US" sz="1400" dirty="0" err="1"/>
              <a:t>pornhub.com’s</a:t>
            </a:r>
            <a:r>
              <a:rPr lang="en-US" sz="1400" dirty="0"/>
              <a:t> Help Center)</a:t>
            </a:r>
          </a:p>
        </p:txBody>
      </p:sp>
      <p:cxnSp>
        <p:nvCxnSpPr>
          <p:cNvPr id="10" name="Straight Connector 9">
            <a:extLst>
              <a:ext uri="{FF2B5EF4-FFF2-40B4-BE49-F238E27FC236}">
                <a16:creationId xmlns:a16="http://schemas.microsoft.com/office/drawing/2014/main" id="{FCF0FA4B-329E-BE9F-857D-B363134BB754}"/>
              </a:ext>
            </a:extLst>
          </p:cNvPr>
          <p:cNvCxnSpPr>
            <a:cxnSpLocks/>
          </p:cNvCxnSpPr>
          <p:nvPr/>
        </p:nvCxnSpPr>
        <p:spPr>
          <a:xfrm>
            <a:off x="2169270" y="1820390"/>
            <a:ext cx="0" cy="123409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91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838199" y="426733"/>
            <a:ext cx="10515600" cy="1325563"/>
          </a:xfrm>
        </p:spPr>
        <p:txBody>
          <a:bodyPr/>
          <a:lstStyle/>
          <a:p>
            <a:r>
              <a:rPr lang="en-US" dirty="0"/>
              <a:t>How do platforms find content that may need moderation?</a:t>
            </a:r>
          </a:p>
        </p:txBody>
      </p:sp>
      <p:pic>
        <p:nvPicPr>
          <p:cNvPr id="4" name="Picture 3">
            <a:extLst>
              <a:ext uri="{FF2B5EF4-FFF2-40B4-BE49-F238E27FC236}">
                <a16:creationId xmlns:a16="http://schemas.microsoft.com/office/drawing/2014/main" id="{CAA472BA-8AF6-D377-731F-24FC22D1F07F}"/>
              </a:ext>
            </a:extLst>
          </p:cNvPr>
          <p:cNvPicPr>
            <a:picLocks noChangeAspect="1"/>
          </p:cNvPicPr>
          <p:nvPr/>
        </p:nvPicPr>
        <p:blipFill rotWithShape="1">
          <a:blip r:embed="rId4"/>
          <a:srcRect l="1546"/>
          <a:stretch/>
        </p:blipFill>
        <p:spPr>
          <a:xfrm>
            <a:off x="3025299" y="1813676"/>
            <a:ext cx="5646731" cy="1892562"/>
          </a:xfrm>
          <a:prstGeom prst="rect">
            <a:avLst/>
          </a:prstGeom>
        </p:spPr>
      </p:pic>
      <p:sp>
        <p:nvSpPr>
          <p:cNvPr id="7" name="TextBox 6">
            <a:extLst>
              <a:ext uri="{FF2B5EF4-FFF2-40B4-BE49-F238E27FC236}">
                <a16:creationId xmlns:a16="http://schemas.microsoft.com/office/drawing/2014/main" id="{E143C0C5-2EF1-FB3E-EE4B-C2AECAC9781C}"/>
              </a:ext>
            </a:extLst>
          </p:cNvPr>
          <p:cNvSpPr txBox="1"/>
          <p:nvPr/>
        </p:nvSpPr>
        <p:spPr>
          <a:xfrm>
            <a:off x="662355" y="3873924"/>
            <a:ext cx="10691444" cy="2677656"/>
          </a:xfrm>
          <a:prstGeom prst="rect">
            <a:avLst/>
          </a:prstGeom>
          <a:noFill/>
        </p:spPr>
        <p:txBody>
          <a:bodyPr wrap="square">
            <a:spAutoFit/>
          </a:bodyPr>
          <a:lstStyle/>
          <a:p>
            <a:pPr lvl="1"/>
            <a:r>
              <a:rPr lang="en-US" sz="2000" b="1" dirty="0">
                <a:solidFill>
                  <a:srgbClr val="FFC000"/>
                </a:solidFill>
              </a:rPr>
              <a:t>Misinformation is different from other types of speech addressed in our Community Standards because there is no way to articulate a comprehensive list of what is prohibited. </a:t>
            </a:r>
            <a:r>
              <a:rPr lang="en-US" sz="2000" dirty="0"/>
              <a:t>With graphic violence or hate speech, for instance, our policies specify the speech we prohibit, and even persons who disagree with those policies can follow them. With misinformation, however, we cannot provide such a line. The world is changing constantly, and what is true one minute may not be true the next minute.”</a:t>
            </a:r>
          </a:p>
          <a:p>
            <a:endParaRPr lang="en-US" sz="1400" dirty="0"/>
          </a:p>
          <a:p>
            <a:r>
              <a:rPr lang="en-US" sz="1400" dirty="0"/>
              <a:t>(</a:t>
            </a:r>
            <a:r>
              <a:rPr lang="en-US" sz="1400" dirty="0" err="1"/>
              <a:t>facebook.com’s</a:t>
            </a:r>
            <a:r>
              <a:rPr lang="en-US" sz="1400" dirty="0"/>
              <a:t> Community Standards on Misinformation)</a:t>
            </a:r>
          </a:p>
        </p:txBody>
      </p:sp>
      <p:cxnSp>
        <p:nvCxnSpPr>
          <p:cNvPr id="3" name="Straight Connector 2">
            <a:extLst>
              <a:ext uri="{FF2B5EF4-FFF2-40B4-BE49-F238E27FC236}">
                <a16:creationId xmlns:a16="http://schemas.microsoft.com/office/drawing/2014/main" id="{CC473B35-B369-CF7B-A37A-BE650551C907}"/>
              </a:ext>
            </a:extLst>
          </p:cNvPr>
          <p:cNvCxnSpPr>
            <a:cxnSpLocks/>
          </p:cNvCxnSpPr>
          <p:nvPr/>
        </p:nvCxnSpPr>
        <p:spPr>
          <a:xfrm>
            <a:off x="954931" y="3873924"/>
            <a:ext cx="0" cy="2128045"/>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3440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F8592-5F1D-EFD7-3CE3-BFAB97C9643F}"/>
              </a:ext>
            </a:extLst>
          </p:cNvPr>
          <p:cNvSpPr>
            <a:spLocks noGrp="1"/>
          </p:cNvSpPr>
          <p:nvPr>
            <p:ph type="title"/>
          </p:nvPr>
        </p:nvSpPr>
        <p:spPr/>
        <p:txBody>
          <a:bodyPr/>
          <a:lstStyle/>
          <a:p>
            <a:r>
              <a:rPr lang="en-US" dirty="0"/>
              <a:t>Typical DMCA process</a:t>
            </a:r>
          </a:p>
        </p:txBody>
      </p:sp>
      <p:pic>
        <p:nvPicPr>
          <p:cNvPr id="5" name="Content Placeholder 4" descr="A diagram of a business process&#10;&#10;Description automatically generated with medium confidence">
            <a:extLst>
              <a:ext uri="{FF2B5EF4-FFF2-40B4-BE49-F238E27FC236}">
                <a16:creationId xmlns:a16="http://schemas.microsoft.com/office/drawing/2014/main" id="{DCF3F4B8-F806-01AA-2F88-66E0B05BE5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9885" y="1825625"/>
            <a:ext cx="7252229" cy="4351338"/>
          </a:xfrm>
        </p:spPr>
      </p:pic>
    </p:spTree>
    <p:extLst>
      <p:ext uri="{BB962C8B-B14F-4D97-AF65-F5344CB8AC3E}">
        <p14:creationId xmlns:p14="http://schemas.microsoft.com/office/powerpoint/2010/main" val="932035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rgbClr val="466C6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528FDB-1388-6D31-01D1-09021AC89856}"/>
              </a:ext>
            </a:extLst>
          </p:cNvPr>
          <p:cNvSpPr>
            <a:spLocks noGrp="1"/>
          </p:cNvSpPr>
          <p:nvPr>
            <p:ph type="title"/>
          </p:nvPr>
        </p:nvSpPr>
        <p:spPr>
          <a:xfrm>
            <a:off x="838200" y="365125"/>
            <a:ext cx="6934200" cy="1325563"/>
          </a:xfrm>
        </p:spPr>
        <p:txBody>
          <a:bodyPr>
            <a:normAutofit fontScale="90000"/>
          </a:bodyPr>
          <a:lstStyle/>
          <a:p>
            <a:r>
              <a:rPr lang="en-US" dirty="0">
                <a:solidFill>
                  <a:schemeClr val="tx1">
                    <a:lumMod val="95000"/>
                  </a:schemeClr>
                </a:solidFill>
              </a:rPr>
              <a:t>Do governments define what is and is not allowed online? </a:t>
            </a:r>
          </a:p>
        </p:txBody>
      </p:sp>
      <p:pic>
        <p:nvPicPr>
          <p:cNvPr id="7" name="Graphic 6" descr="Gavel with solid fill">
            <a:extLst>
              <a:ext uri="{FF2B5EF4-FFF2-40B4-BE49-F238E27FC236}">
                <a16:creationId xmlns:a16="http://schemas.microsoft.com/office/drawing/2014/main" id="{50DE63B5-4ED6-1D8C-0FFC-4F0E6D7949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0638" y="3085752"/>
            <a:ext cx="1571624" cy="1571624"/>
          </a:xfrm>
          <a:prstGeom prst="rect">
            <a:avLst/>
          </a:prstGeom>
        </p:spPr>
      </p:pic>
      <p:pic>
        <p:nvPicPr>
          <p:cNvPr id="9" name="Graphic 8" descr="No sign outline">
            <a:extLst>
              <a:ext uri="{FF2B5EF4-FFF2-40B4-BE49-F238E27FC236}">
                <a16:creationId xmlns:a16="http://schemas.microsoft.com/office/drawing/2014/main" id="{D7C775CF-0053-7006-55CE-D40B9D762A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38201" y="2633314"/>
            <a:ext cx="2476500" cy="2476500"/>
          </a:xfrm>
          <a:prstGeom prst="rect">
            <a:avLst/>
          </a:prstGeom>
        </p:spPr>
      </p:pic>
      <p:sp>
        <p:nvSpPr>
          <p:cNvPr id="10" name="TextBox 9">
            <a:extLst>
              <a:ext uri="{FF2B5EF4-FFF2-40B4-BE49-F238E27FC236}">
                <a16:creationId xmlns:a16="http://schemas.microsoft.com/office/drawing/2014/main" id="{8AAE356B-9B02-BDCF-AC40-417DB1796963}"/>
              </a:ext>
            </a:extLst>
          </p:cNvPr>
          <p:cNvSpPr txBox="1"/>
          <p:nvPr/>
        </p:nvSpPr>
        <p:spPr>
          <a:xfrm>
            <a:off x="3314701" y="3326258"/>
            <a:ext cx="4134064" cy="1200329"/>
          </a:xfrm>
          <a:prstGeom prst="rect">
            <a:avLst/>
          </a:prstGeom>
          <a:noFill/>
        </p:spPr>
        <p:txBody>
          <a:bodyPr wrap="square" rtlCol="0">
            <a:spAutoFit/>
          </a:bodyPr>
          <a:lstStyle/>
          <a:p>
            <a:r>
              <a:rPr lang="en-US" sz="2400" dirty="0"/>
              <a:t>Step 1: Remove bad content</a:t>
            </a:r>
          </a:p>
          <a:p>
            <a:r>
              <a:rPr lang="en-US" sz="2400" dirty="0"/>
              <a:t>Step 2: Keep good content</a:t>
            </a:r>
          </a:p>
          <a:p>
            <a:r>
              <a:rPr lang="en-US" sz="2400" dirty="0"/>
              <a:t>Step 3: Try hard</a:t>
            </a:r>
          </a:p>
        </p:txBody>
      </p:sp>
      <p:pic>
        <p:nvPicPr>
          <p:cNvPr id="8" name="Graphic 7" descr="Badge Question Mark outline">
            <a:extLst>
              <a:ext uri="{FF2B5EF4-FFF2-40B4-BE49-F238E27FC236}">
                <a16:creationId xmlns:a16="http://schemas.microsoft.com/office/drawing/2014/main" id="{BF2592D6-EE63-27EF-A112-17B91BF356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199" y="2560567"/>
            <a:ext cx="681037" cy="681037"/>
          </a:xfrm>
          <a:prstGeom prst="rect">
            <a:avLst/>
          </a:prstGeom>
        </p:spPr>
      </p:pic>
      <p:sp>
        <p:nvSpPr>
          <p:cNvPr id="2" name="TextBox 1">
            <a:extLst>
              <a:ext uri="{FF2B5EF4-FFF2-40B4-BE49-F238E27FC236}">
                <a16:creationId xmlns:a16="http://schemas.microsoft.com/office/drawing/2014/main" id="{1D8D4641-85A9-83DC-B056-A083FCFF7E11}"/>
              </a:ext>
            </a:extLst>
          </p:cNvPr>
          <p:cNvSpPr txBox="1"/>
          <p:nvPr/>
        </p:nvSpPr>
        <p:spPr>
          <a:xfrm>
            <a:off x="7166114" y="5198723"/>
            <a:ext cx="4134064" cy="1200329"/>
          </a:xfrm>
          <a:prstGeom prst="rect">
            <a:avLst/>
          </a:prstGeom>
          <a:noFill/>
        </p:spPr>
        <p:txBody>
          <a:bodyPr wrap="square" rtlCol="0">
            <a:spAutoFit/>
          </a:bodyPr>
          <a:lstStyle/>
          <a:p>
            <a:pPr algn="ctr"/>
            <a:r>
              <a:rPr lang="en-US" dirty="0"/>
              <a:t>[Digital Services Act (EU)]</a:t>
            </a:r>
          </a:p>
          <a:p>
            <a:pPr algn="ctr"/>
            <a:r>
              <a:rPr lang="en-US" dirty="0"/>
              <a:t>[</a:t>
            </a:r>
            <a:r>
              <a:rPr lang="en-US" dirty="0" err="1"/>
              <a:t>NetzDG</a:t>
            </a:r>
            <a:r>
              <a:rPr lang="en-US" dirty="0"/>
              <a:t>, Section 130 (Germany)]</a:t>
            </a:r>
          </a:p>
          <a:p>
            <a:pPr algn="ctr"/>
            <a:r>
              <a:rPr lang="en-US" dirty="0"/>
              <a:t>[Many other approaches]</a:t>
            </a:r>
          </a:p>
          <a:p>
            <a:endParaRPr lang="en-US" dirty="0"/>
          </a:p>
        </p:txBody>
      </p:sp>
      <p:sp>
        <p:nvSpPr>
          <p:cNvPr id="5" name="TextBox 4">
            <a:extLst>
              <a:ext uri="{FF2B5EF4-FFF2-40B4-BE49-F238E27FC236}">
                <a16:creationId xmlns:a16="http://schemas.microsoft.com/office/drawing/2014/main" id="{496FE9D2-7E7A-DF71-F1D2-8D17E464911F}"/>
              </a:ext>
            </a:extLst>
          </p:cNvPr>
          <p:cNvSpPr txBox="1"/>
          <p:nvPr/>
        </p:nvSpPr>
        <p:spPr>
          <a:xfrm>
            <a:off x="8175660" y="2525250"/>
            <a:ext cx="2889905" cy="369332"/>
          </a:xfrm>
          <a:prstGeom prst="rect">
            <a:avLst/>
          </a:prstGeom>
          <a:noFill/>
        </p:spPr>
        <p:txBody>
          <a:bodyPr wrap="square">
            <a:spAutoFit/>
          </a:bodyPr>
          <a:lstStyle/>
          <a:p>
            <a:r>
              <a:rPr lang="en-US" dirty="0"/>
              <a:t>[Section 230 (US)]</a:t>
            </a:r>
          </a:p>
        </p:txBody>
      </p:sp>
    </p:spTree>
    <p:extLst>
      <p:ext uri="{BB962C8B-B14F-4D97-AF65-F5344CB8AC3E}">
        <p14:creationId xmlns:p14="http://schemas.microsoft.com/office/powerpoint/2010/main" val="360355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4BA4-6BC3-A574-5612-68F7627E7176}"/>
              </a:ext>
            </a:extLst>
          </p:cNvPr>
          <p:cNvSpPr>
            <a:spLocks noGrp="1"/>
          </p:cNvSpPr>
          <p:nvPr>
            <p:ph type="title"/>
          </p:nvPr>
        </p:nvSpPr>
        <p:spPr>
          <a:xfrm>
            <a:off x="626080" y="1575245"/>
            <a:ext cx="10879383" cy="4891600"/>
          </a:xfrm>
        </p:spPr>
        <p:txBody>
          <a:bodyPr>
            <a:normAutofit fontScale="90000"/>
          </a:bodyPr>
          <a:lstStyle/>
          <a:p>
            <a:r>
              <a:rPr lang="en-US" dirty="0"/>
              <a:t>In the US, platforms have implicitly become </a:t>
            </a:r>
            <a:r>
              <a:rPr lang="en-US" i="1" dirty="0">
                <a:solidFill>
                  <a:srgbClr val="FFC000"/>
                </a:solidFill>
              </a:rPr>
              <a:t>de facto </a:t>
            </a:r>
            <a:r>
              <a:rPr lang="en-US" dirty="0">
                <a:solidFill>
                  <a:srgbClr val="FFC000"/>
                </a:solidFill>
              </a:rPr>
              <a:t>regulators</a:t>
            </a:r>
            <a:r>
              <a:rPr lang="en-US" dirty="0"/>
              <a:t> of almost </a:t>
            </a:r>
            <a:r>
              <a:rPr lang="en-US" dirty="0">
                <a:solidFill>
                  <a:srgbClr val="FFC000"/>
                </a:solidFill>
              </a:rPr>
              <a:t>all possible forms of human interactions </a:t>
            </a:r>
            <a:r>
              <a:rPr lang="en-US" dirty="0"/>
              <a:t>online for </a:t>
            </a:r>
            <a:r>
              <a:rPr lang="en-US" dirty="0">
                <a:solidFill>
                  <a:srgbClr val="FFC000"/>
                </a:solidFill>
              </a:rPr>
              <a:t>major portions of the Internet</a:t>
            </a:r>
          </a:p>
        </p:txBody>
      </p:sp>
      <p:pic>
        <p:nvPicPr>
          <p:cNvPr id="3" name="Graphic 2" descr="Line arrow: Slight curve with solid fill">
            <a:extLst>
              <a:ext uri="{FF2B5EF4-FFF2-40B4-BE49-F238E27FC236}">
                <a16:creationId xmlns:a16="http://schemas.microsoft.com/office/drawing/2014/main" id="{16F1429E-3C27-A51F-9068-04F5C6F0CF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818" y="897183"/>
            <a:ext cx="1356124" cy="1356124"/>
          </a:xfrm>
          <a:prstGeom prst="rect">
            <a:avLst/>
          </a:prstGeom>
        </p:spPr>
      </p:pic>
    </p:spTree>
    <p:extLst>
      <p:ext uri="{BB962C8B-B14F-4D97-AF65-F5344CB8AC3E}">
        <p14:creationId xmlns:p14="http://schemas.microsoft.com/office/powerpoint/2010/main" val="3426281816"/>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D4BA4-6BC3-A574-5612-68F7627E7176}"/>
              </a:ext>
            </a:extLst>
          </p:cNvPr>
          <p:cNvSpPr>
            <a:spLocks noGrp="1"/>
          </p:cNvSpPr>
          <p:nvPr>
            <p:ph type="title"/>
          </p:nvPr>
        </p:nvSpPr>
        <p:spPr>
          <a:xfrm>
            <a:off x="656308" y="3984812"/>
            <a:ext cx="9431589" cy="2111188"/>
          </a:xfrm>
        </p:spPr>
        <p:txBody>
          <a:bodyPr>
            <a:normAutofit/>
          </a:bodyPr>
          <a:lstStyle/>
          <a:p>
            <a:r>
              <a:rPr lang="en-US" dirty="0">
                <a:solidFill>
                  <a:schemeClr val="accent6">
                    <a:lumMod val="60000"/>
                    <a:lumOff val="40000"/>
                  </a:schemeClr>
                </a:solidFill>
              </a:rPr>
              <a:t>How do the platforms govern themselves?</a:t>
            </a:r>
          </a:p>
        </p:txBody>
      </p:sp>
      <p:sp>
        <p:nvSpPr>
          <p:cNvPr id="4" name="Title 1">
            <a:extLst>
              <a:ext uri="{FF2B5EF4-FFF2-40B4-BE49-F238E27FC236}">
                <a16:creationId xmlns:a16="http://schemas.microsoft.com/office/drawing/2014/main" id="{B169FB56-094A-403C-8624-506FE59C7CA1}"/>
              </a:ext>
            </a:extLst>
          </p:cNvPr>
          <p:cNvSpPr txBox="1">
            <a:spLocks/>
          </p:cNvSpPr>
          <p:nvPr/>
        </p:nvSpPr>
        <p:spPr>
          <a:xfrm>
            <a:off x="1097805" y="603152"/>
            <a:ext cx="5339598" cy="211118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dirty="0"/>
              <a:t>Platforms have implicitly become de facto regulators of almost all possible forms of human interactions online for major portions of the Internet.</a:t>
            </a:r>
          </a:p>
        </p:txBody>
      </p:sp>
      <p:pic>
        <p:nvPicPr>
          <p:cNvPr id="5" name="Graphic 4" descr="Line arrow: Slight curve with solid fill">
            <a:extLst>
              <a:ext uri="{FF2B5EF4-FFF2-40B4-BE49-F238E27FC236}">
                <a16:creationId xmlns:a16="http://schemas.microsoft.com/office/drawing/2014/main" id="{074A3BDA-E5C1-F77B-753A-193B360F1E9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04078" y="324129"/>
            <a:ext cx="558047" cy="558047"/>
          </a:xfrm>
          <a:prstGeom prst="rect">
            <a:avLst/>
          </a:prstGeom>
        </p:spPr>
      </p:pic>
    </p:spTree>
    <p:custDataLst>
      <p:tags r:id="rId1"/>
    </p:custDataLst>
    <p:extLst>
      <p:ext uri="{BB962C8B-B14F-4D97-AF65-F5344CB8AC3E}">
        <p14:creationId xmlns:p14="http://schemas.microsoft.com/office/powerpoint/2010/main" val="31831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4"/>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p:txBody>
          <a:bodyPr/>
          <a:lstStyle/>
          <a:p>
            <a:r>
              <a:rPr lang="en-US" dirty="0"/>
              <a:t> Approach</a:t>
            </a:r>
          </a:p>
        </p:txBody>
      </p:sp>
      <p:sp>
        <p:nvSpPr>
          <p:cNvPr id="11" name="Content Placeholder 10">
            <a:extLst>
              <a:ext uri="{FF2B5EF4-FFF2-40B4-BE49-F238E27FC236}">
                <a16:creationId xmlns:a16="http://schemas.microsoft.com/office/drawing/2014/main" id="{CD983DEC-57EE-7C5C-4F45-75B1FBA5B4F8}"/>
              </a:ext>
            </a:extLst>
          </p:cNvPr>
          <p:cNvSpPr>
            <a:spLocks noGrp="1"/>
          </p:cNvSpPr>
          <p:nvPr>
            <p:ph idx="1"/>
          </p:nvPr>
        </p:nvSpPr>
        <p:spPr>
          <a:xfrm>
            <a:off x="910119" y="1487573"/>
            <a:ext cx="8542974" cy="4351338"/>
          </a:xfrm>
        </p:spPr>
        <p:txBody>
          <a:bodyPr/>
          <a:lstStyle/>
          <a:p>
            <a:pPr>
              <a:spcBef>
                <a:spcPts val="0"/>
              </a:spcBef>
            </a:pPr>
            <a:r>
              <a:rPr lang="en-US" dirty="0"/>
              <a:t>Analyze the platforms’ stated policies when it comes to moderating content</a:t>
            </a:r>
          </a:p>
          <a:p>
            <a:pPr lvl="1"/>
            <a:r>
              <a:rPr lang="en-US" sz="2000" dirty="0"/>
              <a:t>3 Moderation Topics with different intensities of existing relevant legal structures:</a:t>
            </a:r>
          </a:p>
        </p:txBody>
      </p:sp>
      <p:sp>
        <p:nvSpPr>
          <p:cNvPr id="12" name="TextBox 11">
            <a:extLst>
              <a:ext uri="{FF2B5EF4-FFF2-40B4-BE49-F238E27FC236}">
                <a16:creationId xmlns:a16="http://schemas.microsoft.com/office/drawing/2014/main" id="{AF5CC8A1-6768-0B21-0AEF-668B5DA3FAED}"/>
              </a:ext>
            </a:extLst>
          </p:cNvPr>
          <p:cNvSpPr txBox="1"/>
          <p:nvPr/>
        </p:nvSpPr>
        <p:spPr>
          <a:xfrm>
            <a:off x="817287" y="3232125"/>
            <a:ext cx="2882520" cy="2246769"/>
          </a:xfrm>
          <a:prstGeom prst="rect">
            <a:avLst/>
          </a:prstGeom>
          <a:noFill/>
        </p:spPr>
        <p:txBody>
          <a:bodyPr wrap="none" rtlCol="0">
            <a:spAutoFit/>
          </a:bodyPr>
          <a:lstStyle/>
          <a:p>
            <a:pPr algn="ctr"/>
            <a:r>
              <a:rPr lang="en-US" sz="2000" dirty="0">
                <a:solidFill>
                  <a:srgbClr val="FFC000"/>
                </a:solidFill>
              </a:rPr>
              <a:t>Copyright Infringement</a:t>
            </a:r>
          </a:p>
          <a:p>
            <a:pPr algn="ctr"/>
            <a:endParaRPr lang="en-US" sz="2000" dirty="0"/>
          </a:p>
          <a:p>
            <a:pPr algn="ctr"/>
            <a:r>
              <a:rPr lang="en-US" sz="2000" i="1" dirty="0"/>
              <a:t>Very Structured;</a:t>
            </a:r>
          </a:p>
          <a:p>
            <a:pPr algn="ctr"/>
            <a:r>
              <a:rPr lang="en-US" sz="2000" i="1" dirty="0"/>
              <a:t>Well-established</a:t>
            </a:r>
          </a:p>
          <a:p>
            <a:pPr algn="ctr"/>
            <a:endParaRPr lang="en-US" sz="2000" i="1" dirty="0"/>
          </a:p>
          <a:p>
            <a:pPr algn="ctr"/>
            <a:r>
              <a:rPr lang="en-US" sz="2000" dirty="0"/>
              <a:t>[DMCA]</a:t>
            </a:r>
            <a:endParaRPr lang="en-US" sz="2000" i="1" dirty="0"/>
          </a:p>
          <a:p>
            <a:pPr algn="ctr"/>
            <a:endParaRPr lang="en-US" sz="2000" dirty="0"/>
          </a:p>
        </p:txBody>
      </p:sp>
      <p:sp>
        <p:nvSpPr>
          <p:cNvPr id="13" name="TextBox 12">
            <a:extLst>
              <a:ext uri="{FF2B5EF4-FFF2-40B4-BE49-F238E27FC236}">
                <a16:creationId xmlns:a16="http://schemas.microsoft.com/office/drawing/2014/main" id="{FACADAFD-7539-21FE-EABA-820046A01F7C}"/>
              </a:ext>
            </a:extLst>
          </p:cNvPr>
          <p:cNvSpPr txBox="1"/>
          <p:nvPr/>
        </p:nvSpPr>
        <p:spPr>
          <a:xfrm>
            <a:off x="7935495" y="3232125"/>
            <a:ext cx="3729675" cy="3477875"/>
          </a:xfrm>
          <a:prstGeom prst="rect">
            <a:avLst/>
          </a:prstGeom>
          <a:noFill/>
        </p:spPr>
        <p:txBody>
          <a:bodyPr wrap="none" rtlCol="0">
            <a:spAutoFit/>
          </a:bodyPr>
          <a:lstStyle/>
          <a:p>
            <a:pPr algn="ctr"/>
            <a:r>
              <a:rPr lang="en-US" sz="2000" dirty="0">
                <a:solidFill>
                  <a:srgbClr val="FFC000"/>
                </a:solidFill>
              </a:rPr>
              <a:t>Misinformation </a:t>
            </a:r>
          </a:p>
          <a:p>
            <a:endParaRPr lang="en-US" sz="2000" dirty="0">
              <a:solidFill>
                <a:srgbClr val="FFC000"/>
              </a:solidFill>
            </a:endParaRPr>
          </a:p>
          <a:p>
            <a:pPr algn="ctr"/>
            <a:r>
              <a:rPr lang="en-US" sz="2000" i="1" dirty="0"/>
              <a:t>No consensus on “truth”; </a:t>
            </a:r>
          </a:p>
          <a:p>
            <a:pPr algn="ctr"/>
            <a:r>
              <a:rPr lang="en-US" sz="2000" i="1" dirty="0"/>
              <a:t>Lack of institutional trust;</a:t>
            </a:r>
          </a:p>
          <a:p>
            <a:pPr algn="ctr"/>
            <a:r>
              <a:rPr lang="en-US" sz="2000" i="1" dirty="0"/>
              <a:t>‘Newer’ cases of global harms;</a:t>
            </a:r>
          </a:p>
          <a:p>
            <a:pPr algn="ctr"/>
            <a:r>
              <a:rPr lang="en-US" sz="2000" i="1" dirty="0"/>
              <a:t>Sporadic edge-case laws;</a:t>
            </a:r>
          </a:p>
          <a:p>
            <a:pPr algn="ctr"/>
            <a:endParaRPr lang="en-US" sz="2000" dirty="0"/>
          </a:p>
          <a:p>
            <a:pPr algn="ctr"/>
            <a:r>
              <a:rPr lang="en-US" sz="2000" dirty="0"/>
              <a:t>[False Ads]</a:t>
            </a:r>
          </a:p>
          <a:p>
            <a:pPr algn="ctr"/>
            <a:r>
              <a:rPr lang="en-US" sz="2000" dirty="0"/>
              <a:t>[Market Fraud]</a:t>
            </a:r>
          </a:p>
          <a:p>
            <a:pPr algn="ctr"/>
            <a:r>
              <a:rPr lang="en-US" sz="2000" dirty="0"/>
              <a:t>[Defamation]</a:t>
            </a:r>
          </a:p>
          <a:p>
            <a:pPr algn="ctr"/>
            <a:r>
              <a:rPr lang="en-US" sz="2000" dirty="0"/>
              <a:t>[Counterfeit] </a:t>
            </a:r>
          </a:p>
        </p:txBody>
      </p:sp>
      <p:sp>
        <p:nvSpPr>
          <p:cNvPr id="14" name="TextBox 13">
            <a:extLst>
              <a:ext uri="{FF2B5EF4-FFF2-40B4-BE49-F238E27FC236}">
                <a16:creationId xmlns:a16="http://schemas.microsoft.com/office/drawing/2014/main" id="{AAFB38E4-BC7F-2481-4EDB-5BE420539B6D}"/>
              </a:ext>
            </a:extLst>
          </p:cNvPr>
          <p:cNvSpPr txBox="1"/>
          <p:nvPr/>
        </p:nvSpPr>
        <p:spPr>
          <a:xfrm>
            <a:off x="4169394" y="3232125"/>
            <a:ext cx="3358612" cy="2862322"/>
          </a:xfrm>
          <a:prstGeom prst="rect">
            <a:avLst/>
          </a:prstGeom>
          <a:noFill/>
        </p:spPr>
        <p:txBody>
          <a:bodyPr wrap="none" rtlCol="0">
            <a:spAutoFit/>
          </a:bodyPr>
          <a:lstStyle/>
          <a:p>
            <a:pPr algn="ctr"/>
            <a:r>
              <a:rPr lang="en-US" sz="2000" dirty="0">
                <a:solidFill>
                  <a:srgbClr val="FFC000"/>
                </a:solidFill>
              </a:rPr>
              <a:t>Hate Speech</a:t>
            </a:r>
          </a:p>
          <a:p>
            <a:pPr algn="ctr"/>
            <a:endParaRPr lang="en-US" sz="2000" dirty="0"/>
          </a:p>
          <a:p>
            <a:pPr algn="ctr"/>
            <a:r>
              <a:rPr lang="en-US" sz="2000" i="1" dirty="0"/>
              <a:t>Hard to distinguish; </a:t>
            </a:r>
          </a:p>
          <a:p>
            <a:pPr algn="ctr"/>
            <a:r>
              <a:rPr lang="en-US" sz="2000" i="1" dirty="0"/>
              <a:t>Varies over time and place;</a:t>
            </a:r>
          </a:p>
          <a:p>
            <a:pPr algn="ctr"/>
            <a:r>
              <a:rPr lang="en-US" sz="2000" i="1" dirty="0"/>
              <a:t>Difficult to define;</a:t>
            </a:r>
          </a:p>
          <a:p>
            <a:pPr algn="ctr"/>
            <a:r>
              <a:rPr lang="en-US" sz="2000" i="1" dirty="0"/>
              <a:t>First Amendment exists</a:t>
            </a:r>
          </a:p>
          <a:p>
            <a:pPr algn="ctr"/>
            <a:endParaRPr lang="en-US" sz="2000" i="1" dirty="0"/>
          </a:p>
          <a:p>
            <a:pPr algn="ctr"/>
            <a:r>
              <a:rPr lang="en-US" sz="2000" dirty="0"/>
              <a:t>[Inciting Violence]</a:t>
            </a:r>
          </a:p>
          <a:p>
            <a:pPr algn="ctr"/>
            <a:r>
              <a:rPr lang="en-US" sz="2000" dirty="0"/>
              <a:t>[Anti-discrimination]</a:t>
            </a:r>
          </a:p>
        </p:txBody>
      </p:sp>
    </p:spTree>
    <p:custDataLst>
      <p:tags r:id="rId1"/>
    </p:custDataLst>
    <p:extLst>
      <p:ext uri="{BB962C8B-B14F-4D97-AF65-F5344CB8AC3E}">
        <p14:creationId xmlns:p14="http://schemas.microsoft.com/office/powerpoint/2010/main" val="42678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p:bldP spid="13" grpId="0"/>
      <p:bldP spid="14" grpId="0"/>
    </p:bldLst>
  </p:timing>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66C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124D-EAEF-0951-4F67-AE39D7C46C3A}"/>
              </a:ext>
            </a:extLst>
          </p:cNvPr>
          <p:cNvSpPr>
            <a:spLocks noGrp="1"/>
          </p:cNvSpPr>
          <p:nvPr>
            <p:ph type="title"/>
          </p:nvPr>
        </p:nvSpPr>
        <p:spPr>
          <a:xfrm>
            <a:off x="590550" y="1152793"/>
            <a:ext cx="10515600" cy="1325563"/>
          </a:xfrm>
        </p:spPr>
        <p:txBody>
          <a:bodyPr>
            <a:normAutofit/>
          </a:bodyPr>
          <a:lstStyle/>
          <a:p>
            <a:r>
              <a:rPr lang="en-US" sz="3600" dirty="0"/>
              <a:t>Where do we look?</a:t>
            </a:r>
          </a:p>
        </p:txBody>
      </p:sp>
      <p:sp>
        <p:nvSpPr>
          <p:cNvPr id="3" name="Content Placeholder 2">
            <a:extLst>
              <a:ext uri="{FF2B5EF4-FFF2-40B4-BE49-F238E27FC236}">
                <a16:creationId xmlns:a16="http://schemas.microsoft.com/office/drawing/2014/main" id="{3A629E77-CB79-23CC-F30E-F4DD7906DD43}"/>
              </a:ext>
            </a:extLst>
          </p:cNvPr>
          <p:cNvSpPr>
            <a:spLocks noGrp="1"/>
          </p:cNvSpPr>
          <p:nvPr>
            <p:ph sz="half" idx="1"/>
          </p:nvPr>
        </p:nvSpPr>
        <p:spPr>
          <a:xfrm>
            <a:off x="838200" y="2267499"/>
            <a:ext cx="10763250" cy="4813300"/>
          </a:xfrm>
        </p:spPr>
        <p:txBody>
          <a:bodyPr>
            <a:normAutofit/>
          </a:bodyPr>
          <a:lstStyle/>
          <a:p>
            <a:r>
              <a:rPr lang="en-US" dirty="0"/>
              <a:t>Top 200 sites (</a:t>
            </a:r>
            <a:r>
              <a:rPr lang="en-US" dirty="0" err="1"/>
              <a:t>Tranco</a:t>
            </a:r>
            <a:r>
              <a:rPr lang="en-US" dirty="0"/>
              <a:t>)</a:t>
            </a:r>
          </a:p>
          <a:p>
            <a:pPr marL="0" indent="0">
              <a:buNone/>
            </a:pPr>
            <a:r>
              <a:rPr lang="en-US" dirty="0"/>
              <a:t>     -&gt; </a:t>
            </a:r>
            <a:r>
              <a:rPr lang="en-US" dirty="0">
                <a:solidFill>
                  <a:srgbClr val="FFC000"/>
                </a:solidFill>
              </a:rPr>
              <a:t>43 sites with </a:t>
            </a:r>
          </a:p>
          <a:p>
            <a:pPr marL="0" indent="0">
              <a:buNone/>
            </a:pPr>
            <a:r>
              <a:rPr lang="en-US" dirty="0">
                <a:solidFill>
                  <a:srgbClr val="FFC000"/>
                </a:solidFill>
              </a:rPr>
              <a:t>  User Generated Content (UGC)</a:t>
            </a:r>
          </a:p>
          <a:p>
            <a:pPr marL="0" indent="0">
              <a:buNone/>
            </a:pPr>
            <a:endParaRPr lang="en-US" sz="400" dirty="0"/>
          </a:p>
          <a:p>
            <a:r>
              <a:rPr lang="en-US" dirty="0"/>
              <a:t>Focus on the 3 moderation topics: </a:t>
            </a:r>
          </a:p>
          <a:p>
            <a:pPr lvl="1"/>
            <a:r>
              <a:rPr lang="en-US" dirty="0">
                <a:solidFill>
                  <a:srgbClr val="FFC000"/>
                </a:solidFill>
              </a:rPr>
              <a:t>Copyright Infringement</a:t>
            </a:r>
          </a:p>
          <a:p>
            <a:pPr lvl="1"/>
            <a:r>
              <a:rPr lang="en-US" dirty="0">
                <a:solidFill>
                  <a:srgbClr val="FFC000"/>
                </a:solidFill>
              </a:rPr>
              <a:t>Hate Speech</a:t>
            </a:r>
          </a:p>
          <a:p>
            <a:pPr lvl="1"/>
            <a:r>
              <a:rPr lang="en-US" dirty="0">
                <a:solidFill>
                  <a:srgbClr val="FFC000"/>
                </a:solidFill>
              </a:rPr>
              <a:t>Misinformation</a:t>
            </a:r>
          </a:p>
          <a:p>
            <a:pPr lvl="1"/>
            <a:endParaRPr lang="en-US" sz="500" dirty="0">
              <a:solidFill>
                <a:srgbClr val="FFC000"/>
              </a:solidFill>
            </a:endParaRPr>
          </a:p>
          <a:p>
            <a:r>
              <a:rPr lang="en-US" dirty="0"/>
              <a:t> We:  1) </a:t>
            </a:r>
            <a:r>
              <a:rPr lang="en-US" dirty="0">
                <a:solidFill>
                  <a:srgbClr val="FFC000"/>
                </a:solidFill>
              </a:rPr>
              <a:t>Collect</a:t>
            </a:r>
            <a:r>
              <a:rPr lang="en-US" dirty="0"/>
              <a:t>,</a:t>
            </a:r>
            <a:r>
              <a:rPr lang="en-US" dirty="0">
                <a:solidFill>
                  <a:srgbClr val="FFC000"/>
                </a:solidFill>
              </a:rPr>
              <a:t> </a:t>
            </a:r>
            <a:r>
              <a:rPr lang="en-US" dirty="0"/>
              <a:t>2) </a:t>
            </a:r>
            <a:r>
              <a:rPr lang="en-US" dirty="0">
                <a:solidFill>
                  <a:srgbClr val="FFC000"/>
                </a:solidFill>
              </a:rPr>
              <a:t>Annotate</a:t>
            </a:r>
            <a:r>
              <a:rPr lang="en-US" dirty="0"/>
              <a:t>, and </a:t>
            </a:r>
          </a:p>
          <a:p>
            <a:pPr marL="0" indent="0">
              <a:buNone/>
            </a:pPr>
            <a:r>
              <a:rPr lang="en-US" dirty="0"/>
              <a:t>     3) </a:t>
            </a:r>
            <a:r>
              <a:rPr lang="en-US" dirty="0">
                <a:solidFill>
                  <a:schemeClr val="accent4"/>
                </a:solidFill>
              </a:rPr>
              <a:t>Analyze</a:t>
            </a:r>
            <a:r>
              <a:rPr lang="en-US" dirty="0"/>
              <a:t> </a:t>
            </a:r>
            <a:r>
              <a:rPr lang="en-US" sz="2800" dirty="0"/>
              <a:t>the relevant </a:t>
            </a:r>
            <a:r>
              <a:rPr lang="en-US" sz="2800" dirty="0">
                <a:solidFill>
                  <a:srgbClr val="FFC000"/>
                </a:solidFill>
              </a:rPr>
              <a:t>policy text</a:t>
            </a:r>
            <a:endParaRPr lang="en-US" sz="2800" dirty="0"/>
          </a:p>
          <a:p>
            <a:pPr marL="0" indent="0">
              <a:buNone/>
            </a:pPr>
            <a:endParaRPr lang="en-US" dirty="0">
              <a:solidFill>
                <a:srgbClr val="FFC000"/>
              </a:solidFill>
            </a:endParaRPr>
          </a:p>
          <a:p>
            <a:endParaRPr lang="en-US" dirty="0">
              <a:solidFill>
                <a:srgbClr val="FFC000"/>
              </a:solidFill>
            </a:endParaRPr>
          </a:p>
          <a:p>
            <a:pPr marL="457200" lvl="1" indent="0">
              <a:buNone/>
            </a:pPr>
            <a:endParaRPr lang="en-US" dirty="0"/>
          </a:p>
        </p:txBody>
      </p:sp>
      <p:graphicFrame>
        <p:nvGraphicFramePr>
          <p:cNvPr id="5" name="Table 4">
            <a:extLst>
              <a:ext uri="{FF2B5EF4-FFF2-40B4-BE49-F238E27FC236}">
                <a16:creationId xmlns:a16="http://schemas.microsoft.com/office/drawing/2014/main" id="{D6A90B8D-8DE8-8A61-ACAC-5ED24F18E533}"/>
              </a:ext>
            </a:extLst>
          </p:cNvPr>
          <p:cNvGraphicFramePr>
            <a:graphicFrameLocks noGrp="1"/>
          </p:cNvGraphicFramePr>
          <p:nvPr>
            <p:extLst>
              <p:ext uri="{D42A27DB-BD31-4B8C-83A1-F6EECF244321}">
                <p14:modId xmlns:p14="http://schemas.microsoft.com/office/powerpoint/2010/main" val="2735951781"/>
              </p:ext>
            </p:extLst>
          </p:nvPr>
        </p:nvGraphicFramePr>
        <p:xfrm>
          <a:off x="6783704" y="1065069"/>
          <a:ext cx="2082801" cy="5532120"/>
        </p:xfrm>
        <a:graphic>
          <a:graphicData uri="http://schemas.openxmlformats.org/drawingml/2006/table">
            <a:tbl>
              <a:tblPr bandRow="1">
                <a:tableStyleId>{5C22544A-7EE6-4342-B048-85BDC9FD1C3A}</a:tableStyleId>
              </a:tblPr>
              <a:tblGrid>
                <a:gridCol w="2082801">
                  <a:extLst>
                    <a:ext uri="{9D8B030D-6E8A-4147-A177-3AD203B41FA5}">
                      <a16:colId xmlns:a16="http://schemas.microsoft.com/office/drawing/2014/main" val="1588967007"/>
                    </a:ext>
                  </a:extLst>
                </a:gridCol>
              </a:tblGrid>
              <a:tr h="66040">
                <a:tc>
                  <a:txBody>
                    <a:bodyPr/>
                    <a:lstStyle/>
                    <a:p>
                      <a:pPr rtl="0" fontAlgn="b"/>
                      <a:r>
                        <a:rPr lang="en-US" sz="1400" u="sng" dirty="0">
                          <a:solidFill>
                            <a:srgbClr val="1155CC"/>
                          </a:solidFill>
                          <a:effectLst/>
                          <a:latin typeface="+mn-lt"/>
                          <a:hlinkClick r:id="rId5"/>
                        </a:rPr>
                        <a:t>facebook.com</a:t>
                      </a:r>
                      <a:endParaRPr lang="en-US" sz="140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620127318"/>
                  </a:ext>
                </a:extLst>
              </a:tr>
              <a:tr h="91440">
                <a:tc>
                  <a:txBody>
                    <a:bodyPr/>
                    <a:lstStyle/>
                    <a:p>
                      <a:pPr rtl="0" fontAlgn="b"/>
                      <a:r>
                        <a:rPr lang="en-US" sz="1400" b="0" u="sng">
                          <a:solidFill>
                            <a:srgbClr val="1155CC"/>
                          </a:solidFill>
                          <a:effectLst/>
                          <a:latin typeface="+mn-lt"/>
                          <a:hlinkClick r:id="rId6"/>
                        </a:rPr>
                        <a:t>youtube.com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715063828"/>
                  </a:ext>
                </a:extLst>
              </a:tr>
              <a:tr h="91440">
                <a:tc>
                  <a:txBody>
                    <a:bodyPr/>
                    <a:lstStyle/>
                    <a:p>
                      <a:pPr rtl="0" fontAlgn="b"/>
                      <a:r>
                        <a:rPr lang="en-US" sz="1400" b="0" u="sng" dirty="0">
                          <a:solidFill>
                            <a:srgbClr val="1155CC"/>
                          </a:solidFill>
                          <a:effectLst/>
                          <a:latin typeface="+mn-lt"/>
                          <a:hlinkClick r:id="rId7"/>
                        </a:rPr>
                        <a:t>instagram.com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3214456808"/>
                  </a:ext>
                </a:extLst>
              </a:tr>
              <a:tr h="91440">
                <a:tc>
                  <a:txBody>
                    <a:bodyPr/>
                    <a:lstStyle/>
                    <a:p>
                      <a:pPr rtl="0" fontAlgn="b"/>
                      <a:r>
                        <a:rPr lang="en-US" sz="1400" b="0" u="sng" dirty="0">
                          <a:solidFill>
                            <a:srgbClr val="1155CC"/>
                          </a:solidFill>
                          <a:effectLst/>
                          <a:latin typeface="+mn-lt"/>
                          <a:hlinkClick r:id="rId8"/>
                        </a:rPr>
                        <a:t>twitter.com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778753664"/>
                  </a:ext>
                </a:extLst>
              </a:tr>
              <a:tr h="91440">
                <a:tc>
                  <a:txBody>
                    <a:bodyPr/>
                    <a:lstStyle/>
                    <a:p>
                      <a:pPr rtl="0" fontAlgn="b"/>
                      <a:r>
                        <a:rPr lang="en-US" sz="1400" u="sng" dirty="0">
                          <a:solidFill>
                            <a:srgbClr val="1155CC"/>
                          </a:solidFill>
                          <a:effectLst/>
                          <a:latin typeface="+mn-lt"/>
                          <a:hlinkClick r:id="rId9"/>
                        </a:rPr>
                        <a:t>linkedin.com</a:t>
                      </a:r>
                      <a:endParaRPr lang="en-US" sz="140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2698218114"/>
                  </a:ext>
                </a:extLst>
              </a:tr>
              <a:tr h="91440">
                <a:tc>
                  <a:txBody>
                    <a:bodyPr/>
                    <a:lstStyle/>
                    <a:p>
                      <a:pPr rtl="0" fontAlgn="b"/>
                      <a:r>
                        <a:rPr lang="en-US" sz="1400" b="0" u="sng">
                          <a:solidFill>
                            <a:srgbClr val="1155CC"/>
                          </a:solidFill>
                          <a:effectLst/>
                          <a:latin typeface="+mn-lt"/>
                          <a:hlinkClick r:id="rId10"/>
                        </a:rPr>
                        <a:t>wikipedia.org/wikimedia</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725328131"/>
                  </a:ext>
                </a:extLst>
              </a:tr>
              <a:tr h="91440">
                <a:tc>
                  <a:txBody>
                    <a:bodyPr/>
                    <a:lstStyle/>
                    <a:p>
                      <a:pPr rtl="0" fontAlgn="b"/>
                      <a:r>
                        <a:rPr lang="en-US" sz="1400" b="0" u="sng">
                          <a:solidFill>
                            <a:srgbClr val="1155CC"/>
                          </a:solidFill>
                          <a:effectLst/>
                          <a:latin typeface="+mn-lt"/>
                          <a:hlinkClick r:id="rId11"/>
                        </a:rPr>
                        <a:t>amazon.com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4263148314"/>
                  </a:ext>
                </a:extLst>
              </a:tr>
              <a:tr h="91440">
                <a:tc>
                  <a:txBody>
                    <a:bodyPr/>
                    <a:lstStyle/>
                    <a:p>
                      <a:pPr rtl="0" fontAlgn="b"/>
                      <a:r>
                        <a:rPr lang="en-US" sz="1400" b="0" u="sng">
                          <a:solidFill>
                            <a:srgbClr val="1155CC"/>
                          </a:solidFill>
                          <a:effectLst/>
                          <a:latin typeface="+mn-lt"/>
                          <a:hlinkClick r:id="rId12"/>
                        </a:rPr>
                        <a:t>pinterest.com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590402580"/>
                  </a:ext>
                </a:extLst>
              </a:tr>
              <a:tr h="91440">
                <a:tc>
                  <a:txBody>
                    <a:bodyPr/>
                    <a:lstStyle/>
                    <a:p>
                      <a:pPr rtl="0" fontAlgn="b"/>
                      <a:r>
                        <a:rPr lang="en-US" sz="1400" b="0" u="sng">
                          <a:solidFill>
                            <a:srgbClr val="1155CC"/>
                          </a:solidFill>
                          <a:effectLst/>
                          <a:latin typeface="+mn-lt"/>
                          <a:hlinkClick r:id="rId13"/>
                        </a:rPr>
                        <a:t>github.com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873496932"/>
                  </a:ext>
                </a:extLst>
              </a:tr>
              <a:tr h="91440">
                <a:tc>
                  <a:txBody>
                    <a:bodyPr/>
                    <a:lstStyle/>
                    <a:p>
                      <a:pPr rtl="0" fontAlgn="b"/>
                      <a:r>
                        <a:rPr lang="en-US" sz="1400" b="0" u="sng" dirty="0">
                          <a:solidFill>
                            <a:srgbClr val="1155CC"/>
                          </a:solidFill>
                          <a:effectLst/>
                          <a:latin typeface="+mn-lt"/>
                          <a:hlinkClick r:id="rId14"/>
                        </a:rPr>
                        <a:t>reddit.com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3890925863"/>
                  </a:ext>
                </a:extLst>
              </a:tr>
              <a:tr h="91440">
                <a:tc>
                  <a:txBody>
                    <a:bodyPr/>
                    <a:lstStyle/>
                    <a:p>
                      <a:pPr rtl="0" fontAlgn="b"/>
                      <a:r>
                        <a:rPr lang="en-US" sz="1400" b="0" u="sng">
                          <a:solidFill>
                            <a:srgbClr val="1155CC"/>
                          </a:solidFill>
                          <a:effectLst/>
                          <a:latin typeface="+mn-lt"/>
                          <a:hlinkClick r:id="rId15"/>
                        </a:rPr>
                        <a:t>vimeo.com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747547957"/>
                  </a:ext>
                </a:extLst>
              </a:tr>
              <a:tr h="91440">
                <a:tc>
                  <a:txBody>
                    <a:bodyPr/>
                    <a:lstStyle/>
                    <a:p>
                      <a:pPr rtl="0" fontAlgn="b"/>
                      <a:r>
                        <a:rPr lang="en-US" sz="1400" b="0" u="sng" dirty="0">
                          <a:solidFill>
                            <a:srgbClr val="1155CC"/>
                          </a:solidFill>
                          <a:effectLst/>
                          <a:latin typeface="+mn-lt"/>
                          <a:hlinkClick r:id="rId16"/>
                        </a:rPr>
                        <a:t>wordpress.com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671006779"/>
                  </a:ext>
                </a:extLst>
              </a:tr>
              <a:tr h="91440">
                <a:tc>
                  <a:txBody>
                    <a:bodyPr/>
                    <a:lstStyle/>
                    <a:p>
                      <a:pPr rtl="0" fontAlgn="b"/>
                      <a:r>
                        <a:rPr lang="en-US" sz="1400" b="0" u="sng">
                          <a:solidFill>
                            <a:srgbClr val="1155CC"/>
                          </a:solidFill>
                          <a:effectLst/>
                          <a:latin typeface="+mn-lt"/>
                          <a:hlinkClick r:id="rId17"/>
                        </a:rPr>
                        <a:t>msn.com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407471400"/>
                  </a:ext>
                </a:extLst>
              </a:tr>
              <a:tr h="91440">
                <a:tc>
                  <a:txBody>
                    <a:bodyPr/>
                    <a:lstStyle/>
                    <a:p>
                      <a:pPr rtl="0" fontAlgn="b"/>
                      <a:r>
                        <a:rPr lang="en-US" sz="1400" b="0" u="sng">
                          <a:solidFill>
                            <a:srgbClr val="1155CC"/>
                          </a:solidFill>
                          <a:effectLst/>
                          <a:latin typeface="+mn-lt"/>
                          <a:hlinkClick r:id="rId18"/>
                        </a:rPr>
                        <a:t>tiktok.com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026099513"/>
                  </a:ext>
                </a:extLst>
              </a:tr>
              <a:tr h="91440">
                <a:tc>
                  <a:txBody>
                    <a:bodyPr/>
                    <a:lstStyle/>
                    <a:p>
                      <a:pPr rtl="0" fontAlgn="b"/>
                      <a:r>
                        <a:rPr lang="en-US" sz="1400" b="0" u="sng">
                          <a:solidFill>
                            <a:srgbClr val="1155CC"/>
                          </a:solidFill>
                          <a:effectLst/>
                          <a:latin typeface="+mn-lt"/>
                          <a:hlinkClick r:id="rId19"/>
                        </a:rPr>
                        <a:t>xvideos.com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803692740"/>
                  </a:ext>
                </a:extLst>
              </a:tr>
              <a:tr h="91440">
                <a:tc>
                  <a:txBody>
                    <a:bodyPr/>
                    <a:lstStyle/>
                    <a:p>
                      <a:pPr rtl="0" fontAlgn="b"/>
                      <a:r>
                        <a:rPr lang="en-US" sz="1400" b="0" u="sng">
                          <a:solidFill>
                            <a:srgbClr val="1155CC"/>
                          </a:solidFill>
                          <a:effectLst/>
                          <a:latin typeface="+mn-lt"/>
                          <a:hlinkClick r:id="rId20"/>
                        </a:rPr>
                        <a:t>tumblr.com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337501163"/>
                  </a:ext>
                </a:extLst>
              </a:tr>
              <a:tr h="91440">
                <a:tc>
                  <a:txBody>
                    <a:bodyPr/>
                    <a:lstStyle/>
                    <a:p>
                      <a:pPr rtl="0" fontAlgn="b"/>
                      <a:r>
                        <a:rPr lang="en-US" sz="1400" b="0" u="sng">
                          <a:solidFill>
                            <a:srgbClr val="1155CC"/>
                          </a:solidFill>
                          <a:effectLst/>
                          <a:latin typeface="+mn-lt"/>
                          <a:hlinkClick r:id="rId21"/>
                        </a:rPr>
                        <a:t>pornhub.com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773470394"/>
                  </a:ext>
                </a:extLst>
              </a:tr>
              <a:tr h="91440">
                <a:tc>
                  <a:txBody>
                    <a:bodyPr/>
                    <a:lstStyle/>
                    <a:p>
                      <a:pPr rtl="0" fontAlgn="b"/>
                      <a:r>
                        <a:rPr lang="en-US" sz="1400" b="0" u="sng">
                          <a:solidFill>
                            <a:srgbClr val="1155CC"/>
                          </a:solidFill>
                          <a:effectLst/>
                          <a:latin typeface="+mn-lt"/>
                          <a:hlinkClick r:id="rId22"/>
                        </a:rPr>
                        <a:t>nytimes.com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494245037"/>
                  </a:ext>
                </a:extLst>
              </a:tr>
              <a:tr h="91440">
                <a:tc>
                  <a:txBody>
                    <a:bodyPr/>
                    <a:lstStyle/>
                    <a:p>
                      <a:pPr rtl="0" fontAlgn="b"/>
                      <a:r>
                        <a:rPr lang="en-US" sz="1400" b="0" u="sng">
                          <a:solidFill>
                            <a:srgbClr val="1155CC"/>
                          </a:solidFill>
                          <a:effectLst/>
                          <a:latin typeface="+mn-lt"/>
                          <a:hlinkClick r:id="rId23"/>
                        </a:rPr>
                        <a:t>flickr.com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24267206"/>
                  </a:ext>
                </a:extLst>
              </a:tr>
              <a:tr h="91440">
                <a:tc>
                  <a:txBody>
                    <a:bodyPr/>
                    <a:lstStyle/>
                    <a:p>
                      <a:pPr rtl="0" fontAlgn="b"/>
                      <a:r>
                        <a:rPr lang="en-US" sz="1400" b="0" u="sng">
                          <a:solidFill>
                            <a:srgbClr val="1155CC"/>
                          </a:solidFill>
                          <a:effectLst/>
                          <a:latin typeface="+mn-lt"/>
                          <a:hlinkClick r:id="rId24"/>
                        </a:rPr>
                        <a:t>fandom.com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468527471"/>
                  </a:ext>
                </a:extLst>
              </a:tr>
              <a:tr h="91440">
                <a:tc>
                  <a:txBody>
                    <a:bodyPr/>
                    <a:lstStyle/>
                    <a:p>
                      <a:pPr rtl="0" fontAlgn="b"/>
                      <a:r>
                        <a:rPr lang="en-US" sz="1400" b="0" u="sng" dirty="0">
                          <a:solidFill>
                            <a:srgbClr val="1155CC"/>
                          </a:solidFill>
                          <a:effectLst/>
                          <a:latin typeface="+mn-lt"/>
                          <a:hlinkClick r:id="rId25"/>
                        </a:rPr>
                        <a:t>ebay.com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4274107068"/>
                  </a:ext>
                </a:extLst>
              </a:tr>
              <a:tr h="9144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u="sng" dirty="0">
                          <a:solidFill>
                            <a:srgbClr val="1155CC"/>
                          </a:solidFill>
                          <a:effectLst/>
                          <a:latin typeface="+mn-lt"/>
                          <a:hlinkClick r:id="rId26"/>
                        </a:rPr>
                        <a:t>imdb.com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676676124"/>
                  </a:ext>
                </a:extLst>
              </a:tr>
            </a:tbl>
          </a:graphicData>
        </a:graphic>
      </p:graphicFrame>
      <p:graphicFrame>
        <p:nvGraphicFramePr>
          <p:cNvPr id="6" name="Table 5">
            <a:extLst>
              <a:ext uri="{FF2B5EF4-FFF2-40B4-BE49-F238E27FC236}">
                <a16:creationId xmlns:a16="http://schemas.microsoft.com/office/drawing/2014/main" id="{3C98CAD8-359B-29C0-FD4C-66805492BDEE}"/>
              </a:ext>
            </a:extLst>
          </p:cNvPr>
          <p:cNvGraphicFramePr>
            <a:graphicFrameLocks noGrp="1"/>
          </p:cNvGraphicFramePr>
          <p:nvPr>
            <p:extLst>
              <p:ext uri="{D42A27DB-BD31-4B8C-83A1-F6EECF244321}">
                <p14:modId xmlns:p14="http://schemas.microsoft.com/office/powerpoint/2010/main" val="2999989581"/>
              </p:ext>
            </p:extLst>
          </p:nvPr>
        </p:nvGraphicFramePr>
        <p:xfrm>
          <a:off x="9092565" y="1316529"/>
          <a:ext cx="1787525" cy="5280660"/>
        </p:xfrm>
        <a:graphic>
          <a:graphicData uri="http://schemas.openxmlformats.org/drawingml/2006/table">
            <a:tbl>
              <a:tblPr bandRow="1">
                <a:tableStyleId>{5C22544A-7EE6-4342-B048-85BDC9FD1C3A}</a:tableStyleId>
              </a:tblPr>
              <a:tblGrid>
                <a:gridCol w="1787525">
                  <a:extLst>
                    <a:ext uri="{9D8B030D-6E8A-4147-A177-3AD203B41FA5}">
                      <a16:colId xmlns:a16="http://schemas.microsoft.com/office/drawing/2014/main" val="1588967007"/>
                    </a:ext>
                  </a:extLst>
                </a:gridCol>
              </a:tblGrid>
              <a:tr h="91440">
                <a:tc>
                  <a:txBody>
                    <a:bodyPr/>
                    <a:lstStyle/>
                    <a:p>
                      <a:pPr rtl="0" fontAlgn="b"/>
                      <a:r>
                        <a:rPr lang="en-US" sz="1400" b="0" u="sng" dirty="0">
                          <a:solidFill>
                            <a:srgbClr val="1155CC"/>
                          </a:solidFill>
                          <a:effectLst/>
                          <a:latin typeface="+mn-lt"/>
                          <a:hlinkClick r:id="rId27"/>
                        </a:rPr>
                        <a:t>medium.com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4272392287"/>
                  </a:ext>
                </a:extLst>
              </a:tr>
              <a:tr h="91440">
                <a:tc>
                  <a:txBody>
                    <a:bodyPr/>
                    <a:lstStyle/>
                    <a:p>
                      <a:pPr rtl="0" fontAlgn="b"/>
                      <a:r>
                        <a:rPr lang="en-US" sz="1400" b="0" u="sng" dirty="0">
                          <a:solidFill>
                            <a:srgbClr val="1155CC"/>
                          </a:solidFill>
                          <a:effectLst/>
                          <a:latin typeface="+mn-lt"/>
                          <a:hlinkClick r:id="rId28"/>
                        </a:rPr>
                        <a:t>soundcloud.com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1819971902"/>
                  </a:ext>
                </a:extLst>
              </a:tr>
              <a:tr h="91440">
                <a:tc>
                  <a:txBody>
                    <a:bodyPr/>
                    <a:lstStyle/>
                    <a:p>
                      <a:pPr rtl="0" fontAlgn="b"/>
                      <a:r>
                        <a:rPr lang="en-US" sz="1400" b="0" u="sng">
                          <a:solidFill>
                            <a:srgbClr val="1155CC"/>
                          </a:solidFill>
                          <a:effectLst/>
                          <a:latin typeface="+mn-lt"/>
                          <a:hlinkClick r:id="rId29"/>
                        </a:rPr>
                        <a:t>aliexpress.com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863572992"/>
                  </a:ext>
                </a:extLst>
              </a:tr>
              <a:tr h="91440">
                <a:tc>
                  <a:txBody>
                    <a:bodyPr/>
                    <a:lstStyle/>
                    <a:p>
                      <a:pPr rtl="0" fontAlgn="b"/>
                      <a:r>
                        <a:rPr lang="en-US" sz="1400" b="0" u="sng">
                          <a:solidFill>
                            <a:srgbClr val="1155CC"/>
                          </a:solidFill>
                          <a:effectLst/>
                          <a:latin typeface="+mn-lt"/>
                          <a:hlinkClick r:id="rId30"/>
                        </a:rPr>
                        <a:t>twitch.tv</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929584134"/>
                  </a:ext>
                </a:extLst>
              </a:tr>
              <a:tr h="91440">
                <a:tc>
                  <a:txBody>
                    <a:bodyPr/>
                    <a:lstStyle/>
                    <a:p>
                      <a:pPr rtl="0" fontAlgn="b"/>
                      <a:r>
                        <a:rPr lang="en-US" sz="1400" b="0" u="sng" dirty="0">
                          <a:solidFill>
                            <a:srgbClr val="1155CC"/>
                          </a:solidFill>
                          <a:effectLst/>
                          <a:latin typeface="+mn-lt"/>
                          <a:hlinkClick r:id="rId31"/>
                        </a:rPr>
                        <a:t>stackoverflow.com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1864236786"/>
                  </a:ext>
                </a:extLst>
              </a:tr>
              <a:tr h="91440">
                <a:tc>
                  <a:txBody>
                    <a:bodyPr/>
                    <a:lstStyle/>
                    <a:p>
                      <a:pPr rtl="0" fontAlgn="b"/>
                      <a:r>
                        <a:rPr lang="en-US" sz="1400" b="0" u="sng">
                          <a:solidFill>
                            <a:srgbClr val="1155CC"/>
                          </a:solidFill>
                          <a:effectLst/>
                          <a:latin typeface="+mn-lt"/>
                          <a:hlinkClick r:id="rId32"/>
                        </a:rPr>
                        <a:t>archive.org</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483114544"/>
                  </a:ext>
                </a:extLst>
              </a:tr>
              <a:tr h="91440">
                <a:tc>
                  <a:txBody>
                    <a:bodyPr/>
                    <a:lstStyle/>
                    <a:p>
                      <a:pPr rtl="0" fontAlgn="b"/>
                      <a:r>
                        <a:rPr lang="en-US" sz="1400" b="0" u="sng">
                          <a:solidFill>
                            <a:srgbClr val="1155CC"/>
                          </a:solidFill>
                          <a:effectLst/>
                          <a:latin typeface="+mn-lt"/>
                          <a:hlinkClick r:id="rId33"/>
                        </a:rPr>
                        <a:t>theguardian.com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003161377"/>
                  </a:ext>
                </a:extLst>
              </a:tr>
              <a:tr h="91440">
                <a:tc>
                  <a:txBody>
                    <a:bodyPr/>
                    <a:lstStyle/>
                    <a:p>
                      <a:pPr rtl="0" fontAlgn="b"/>
                      <a:r>
                        <a:rPr lang="en-US" sz="1400" b="0" u="sng">
                          <a:solidFill>
                            <a:srgbClr val="1155CC"/>
                          </a:solidFill>
                          <a:effectLst/>
                          <a:latin typeface="+mn-lt"/>
                          <a:hlinkClick r:id="rId34"/>
                        </a:rPr>
                        <a:t>bbc.co.uk</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360202982"/>
                  </a:ext>
                </a:extLst>
              </a:tr>
              <a:tr h="91440">
                <a:tc>
                  <a:txBody>
                    <a:bodyPr/>
                    <a:lstStyle/>
                    <a:p>
                      <a:pPr rtl="0" fontAlgn="b"/>
                      <a:r>
                        <a:rPr lang="en-US" sz="1400" b="0" u="sng">
                          <a:solidFill>
                            <a:srgbClr val="1155CC"/>
                          </a:solidFill>
                          <a:effectLst/>
                          <a:latin typeface="+mn-lt"/>
                          <a:hlinkClick r:id="rId35"/>
                        </a:rPr>
                        <a:t>xhamster.com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891627476"/>
                  </a:ext>
                </a:extLst>
              </a:tr>
              <a:tr h="91440">
                <a:tc>
                  <a:txBody>
                    <a:bodyPr/>
                    <a:lstStyle/>
                    <a:p>
                      <a:pPr rtl="0" fontAlgn="b"/>
                      <a:r>
                        <a:rPr lang="en-US" sz="1400" b="0" u="sng">
                          <a:solidFill>
                            <a:srgbClr val="1155CC"/>
                          </a:solidFill>
                          <a:effectLst/>
                          <a:latin typeface="+mn-lt"/>
                          <a:hlinkClick r:id="rId36"/>
                        </a:rPr>
                        <a:t>quora.com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919929355"/>
                  </a:ext>
                </a:extLst>
              </a:tr>
              <a:tr h="91440">
                <a:tc>
                  <a:txBody>
                    <a:bodyPr/>
                    <a:lstStyle/>
                    <a:p>
                      <a:pPr rtl="0" fontAlgn="b"/>
                      <a:r>
                        <a:rPr lang="en-US" sz="1400" b="0" u="sng">
                          <a:solidFill>
                            <a:srgbClr val="1155CC"/>
                          </a:solidFill>
                          <a:effectLst/>
                          <a:latin typeface="+mn-lt"/>
                          <a:hlinkClick r:id="rId37"/>
                        </a:rPr>
                        <a:t>w3.org</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445113507"/>
                  </a:ext>
                </a:extLst>
              </a:tr>
              <a:tr h="91440">
                <a:tc>
                  <a:txBody>
                    <a:bodyPr/>
                    <a:lstStyle/>
                    <a:p>
                      <a:pPr rtl="0" fontAlgn="b"/>
                      <a:r>
                        <a:rPr lang="en-US" sz="1400" b="0" u="sng">
                          <a:solidFill>
                            <a:srgbClr val="1155CC"/>
                          </a:solidFill>
                          <a:effectLst/>
                          <a:latin typeface="+mn-lt"/>
                          <a:hlinkClick r:id="rId38"/>
                        </a:rPr>
                        <a:t>sourceforge.net</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931201822"/>
                  </a:ext>
                </a:extLst>
              </a:tr>
              <a:tr h="91440">
                <a:tc>
                  <a:txBody>
                    <a:bodyPr/>
                    <a:lstStyle/>
                    <a:p>
                      <a:pPr rtl="0" fontAlgn="b"/>
                      <a:r>
                        <a:rPr lang="en-US" sz="1400" b="0" u="sng">
                          <a:solidFill>
                            <a:srgbClr val="1155CC"/>
                          </a:solidFill>
                          <a:effectLst/>
                          <a:latin typeface="+mn-lt"/>
                          <a:hlinkClick r:id="rId39"/>
                        </a:rPr>
                        <a:t>indeed.com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676583915"/>
                  </a:ext>
                </a:extLst>
              </a:tr>
              <a:tr h="91440">
                <a:tc>
                  <a:txBody>
                    <a:bodyPr/>
                    <a:lstStyle/>
                    <a:p>
                      <a:pPr rtl="0" fontAlgn="b"/>
                      <a:r>
                        <a:rPr lang="en-US" sz="1400" b="0" u="sng">
                          <a:solidFill>
                            <a:srgbClr val="1155CC"/>
                          </a:solidFill>
                          <a:effectLst/>
                          <a:latin typeface="+mn-lt"/>
                          <a:hlinkClick r:id="rId40"/>
                        </a:rPr>
                        <a:t>etsy.com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846622362"/>
                  </a:ext>
                </a:extLst>
              </a:tr>
              <a:tr h="91440">
                <a:tc>
                  <a:txBody>
                    <a:bodyPr/>
                    <a:lstStyle/>
                    <a:p>
                      <a:pPr rtl="0" fontAlgn="b"/>
                      <a:r>
                        <a:rPr lang="en-US" sz="1400" b="0" u="sng">
                          <a:solidFill>
                            <a:srgbClr val="1155CC"/>
                          </a:solidFill>
                          <a:effectLst/>
                          <a:latin typeface="+mn-lt"/>
                          <a:hlinkClick r:id="rId41"/>
                        </a:rPr>
                        <a:t>sciencedirect.com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1745255184"/>
                  </a:ext>
                </a:extLst>
              </a:tr>
              <a:tr h="91440">
                <a:tc>
                  <a:txBody>
                    <a:bodyPr/>
                    <a:lstStyle/>
                    <a:p>
                      <a:pPr rtl="0" fontAlgn="b"/>
                      <a:r>
                        <a:rPr lang="en-US" sz="1400" b="0" u="sng">
                          <a:solidFill>
                            <a:srgbClr val="1155CC"/>
                          </a:solidFill>
                          <a:effectLst/>
                          <a:latin typeface="+mn-lt"/>
                          <a:hlinkClick r:id="rId42"/>
                        </a:rPr>
                        <a:t>booking.com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503317238"/>
                  </a:ext>
                </a:extLst>
              </a:tr>
              <a:tr h="91440">
                <a:tc>
                  <a:txBody>
                    <a:bodyPr/>
                    <a:lstStyle/>
                    <a:p>
                      <a:pPr rtl="0" fontAlgn="b"/>
                      <a:r>
                        <a:rPr lang="en-US" sz="1400" b="0" u="sng">
                          <a:solidFill>
                            <a:srgbClr val="1155CC"/>
                          </a:solidFill>
                          <a:effectLst/>
                          <a:latin typeface="+mn-lt"/>
                          <a:hlinkClick r:id="rId43"/>
                        </a:rPr>
                        <a:t>imgur.com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3719202559"/>
                  </a:ext>
                </a:extLst>
              </a:tr>
              <a:tr h="91440">
                <a:tc>
                  <a:txBody>
                    <a:bodyPr/>
                    <a:lstStyle/>
                    <a:p>
                      <a:pPr rtl="0" fontAlgn="b"/>
                      <a:r>
                        <a:rPr lang="en-US" sz="1400" b="0" u="sng">
                          <a:solidFill>
                            <a:srgbClr val="1155CC"/>
                          </a:solidFill>
                          <a:effectLst/>
                          <a:latin typeface="+mn-lt"/>
                          <a:hlinkClick r:id="rId44"/>
                        </a:rPr>
                        <a:t>spankbang.com</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749420885"/>
                  </a:ext>
                </a:extLst>
              </a:tr>
              <a:tr h="91440">
                <a:tc>
                  <a:txBody>
                    <a:bodyPr/>
                    <a:lstStyle/>
                    <a:p>
                      <a:pPr rtl="0" fontAlgn="b"/>
                      <a:r>
                        <a:rPr lang="en-US" sz="1400" b="0" u="sng">
                          <a:solidFill>
                            <a:srgbClr val="1155CC"/>
                          </a:solidFill>
                          <a:effectLst/>
                          <a:latin typeface="+mn-lt"/>
                          <a:hlinkClick r:id="rId45"/>
                        </a:rPr>
                        <a:t>researchgate.net</a:t>
                      </a:r>
                      <a:endParaRPr lang="en-US" sz="1400" b="0" u="sng">
                        <a:solidFill>
                          <a:srgbClr val="1155CC"/>
                        </a:solidFill>
                        <a:effectLst/>
                        <a:latin typeface="+mn-lt"/>
                      </a:endParaRPr>
                    </a:p>
                  </a:txBody>
                  <a:tcPr marL="28575" marR="28575" marT="19050" marB="19050" anchor="b"/>
                </a:tc>
                <a:extLst>
                  <a:ext uri="{0D108BD9-81ED-4DB2-BD59-A6C34878D82A}">
                    <a16:rowId xmlns:a16="http://schemas.microsoft.com/office/drawing/2014/main" val="2925121797"/>
                  </a:ext>
                </a:extLst>
              </a:tr>
              <a:tr h="91440">
                <a:tc>
                  <a:txBody>
                    <a:bodyPr/>
                    <a:lstStyle/>
                    <a:p>
                      <a:pPr rtl="0" fontAlgn="b"/>
                      <a:r>
                        <a:rPr lang="en-US" sz="1400" b="0" u="sng" dirty="0">
                          <a:solidFill>
                            <a:srgbClr val="1155CC"/>
                          </a:solidFill>
                          <a:effectLst/>
                          <a:latin typeface="+mn-lt"/>
                          <a:hlinkClick r:id="rId46"/>
                        </a:rPr>
                        <a:t>washingtonpost.com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3031329162"/>
                  </a:ext>
                </a:extLst>
              </a:tr>
              <a:tr h="91440">
                <a:tc>
                  <a:txBody>
                    <a:bodyPr/>
                    <a:lstStyle/>
                    <a:p>
                      <a:pPr rtl="0" fontAlgn="b"/>
                      <a:r>
                        <a:rPr lang="en-US" sz="1400" b="0" u="sng" dirty="0">
                          <a:solidFill>
                            <a:srgbClr val="1155CC"/>
                          </a:solidFill>
                          <a:effectLst/>
                          <a:latin typeface="+mn-lt"/>
                          <a:hlinkClick r:id="rId47"/>
                        </a:rPr>
                        <a:t>xnxx.com</a:t>
                      </a:r>
                      <a:endParaRPr lang="en-US" sz="1400" b="0" u="sng" dirty="0">
                        <a:solidFill>
                          <a:srgbClr val="1155CC"/>
                        </a:solidFill>
                        <a:effectLst/>
                        <a:latin typeface="+mn-lt"/>
                      </a:endParaRPr>
                    </a:p>
                  </a:txBody>
                  <a:tcPr marL="28575" marR="28575" marT="19050" marB="19050" anchor="b"/>
                </a:tc>
                <a:extLst>
                  <a:ext uri="{0D108BD9-81ED-4DB2-BD59-A6C34878D82A}">
                    <a16:rowId xmlns:a16="http://schemas.microsoft.com/office/drawing/2014/main" val="86430150"/>
                  </a:ext>
                </a:extLst>
              </a:tr>
            </a:tbl>
          </a:graphicData>
        </a:graphic>
      </p:graphicFrame>
      <p:sp>
        <p:nvSpPr>
          <p:cNvPr id="7" name="Rectangle: Rounded Corners 6">
            <a:extLst>
              <a:ext uri="{FF2B5EF4-FFF2-40B4-BE49-F238E27FC236}">
                <a16:creationId xmlns:a16="http://schemas.microsoft.com/office/drawing/2014/main" id="{799902D7-EEAD-3918-A15B-F3CB0E49CEAC}"/>
              </a:ext>
            </a:extLst>
          </p:cNvPr>
          <p:cNvSpPr/>
          <p:nvPr/>
        </p:nvSpPr>
        <p:spPr>
          <a:xfrm>
            <a:off x="1296670" y="4421605"/>
            <a:ext cx="3673474" cy="1209675"/>
          </a:xfrm>
          <a:prstGeom prst="roundRect">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7F1FCE1-408B-185C-68EB-507D362D6D20}"/>
              </a:ext>
            </a:extLst>
          </p:cNvPr>
          <p:cNvSpPr txBox="1">
            <a:spLocks/>
          </p:cNvSpPr>
          <p:nvPr/>
        </p:nvSpPr>
        <p:spPr>
          <a:xfrm>
            <a:off x="339689" y="-616186"/>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Study Outline</a:t>
            </a:r>
          </a:p>
        </p:txBody>
      </p:sp>
    </p:spTree>
    <p:custDataLst>
      <p:tags r:id="rId1"/>
    </p:custDataLst>
    <p:extLst>
      <p:ext uri="{BB962C8B-B14F-4D97-AF65-F5344CB8AC3E}">
        <p14:creationId xmlns:p14="http://schemas.microsoft.com/office/powerpoint/2010/main" val="424443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extLst>
    <p:ext uri="{6950BFC3-D8DA-4A85-94F7-54DA5524770B}">
      <p188:commentRel xmlns:p188="http://schemas.microsoft.com/office/powerpoint/2018/8/main" r:id="rId4"/>
    </p:ext>
  </p:extLst>
</p:sld>
</file>

<file path=ppt/tags/tag1.xml><?xml version="1.0" encoding="utf-8"?>
<p:tagLst xmlns:a="http://schemas.openxmlformats.org/drawingml/2006/main" xmlns:r="http://schemas.openxmlformats.org/officeDocument/2006/relationships" xmlns:p="http://schemas.openxmlformats.org/presentationml/2006/main">
  <p:tag name="TIMING" val="|3.7|4.7|10.5|3.7"/>
</p:tagLst>
</file>

<file path=ppt/tags/tag10.xml><?xml version="1.0" encoding="utf-8"?>
<p:tagLst xmlns:a="http://schemas.openxmlformats.org/drawingml/2006/main" xmlns:r="http://schemas.openxmlformats.org/officeDocument/2006/relationships" xmlns:p="http://schemas.openxmlformats.org/presentationml/2006/main">
  <p:tag name="TIMING" val="|2.1"/>
</p:tagLst>
</file>

<file path=ppt/tags/tag11.xml><?xml version="1.0" encoding="utf-8"?>
<p:tagLst xmlns:a="http://schemas.openxmlformats.org/drawingml/2006/main" xmlns:r="http://schemas.openxmlformats.org/officeDocument/2006/relationships" xmlns:p="http://schemas.openxmlformats.org/presentationml/2006/main">
  <p:tag name="TIMING" val="|9.3|10.9"/>
</p:tagLst>
</file>

<file path=ppt/tags/tag12.xml><?xml version="1.0" encoding="utf-8"?>
<p:tagLst xmlns:a="http://schemas.openxmlformats.org/drawingml/2006/main" xmlns:r="http://schemas.openxmlformats.org/officeDocument/2006/relationships" xmlns:p="http://schemas.openxmlformats.org/presentationml/2006/main">
  <p:tag name="TIMING" val="|9.6|4.3|11.9"/>
</p:tagLst>
</file>

<file path=ppt/tags/tag13.xml><?xml version="1.0" encoding="utf-8"?>
<p:tagLst xmlns:a="http://schemas.openxmlformats.org/drawingml/2006/main" xmlns:r="http://schemas.openxmlformats.org/officeDocument/2006/relationships" xmlns:p="http://schemas.openxmlformats.org/presentationml/2006/main">
  <p:tag name="TIMING" val="|15|6.1|6.8"/>
</p:tagLst>
</file>

<file path=ppt/tags/tag14.xml><?xml version="1.0" encoding="utf-8"?>
<p:tagLst xmlns:a="http://schemas.openxmlformats.org/drawingml/2006/main" xmlns:r="http://schemas.openxmlformats.org/officeDocument/2006/relationships" xmlns:p="http://schemas.openxmlformats.org/presentationml/2006/main">
  <p:tag name="TIMING" val="|5.2|3.6|12"/>
</p:tagLst>
</file>

<file path=ppt/tags/tag15.xml><?xml version="1.0" encoding="utf-8"?>
<p:tagLst xmlns:a="http://schemas.openxmlformats.org/drawingml/2006/main" xmlns:r="http://schemas.openxmlformats.org/officeDocument/2006/relationships" xmlns:p="http://schemas.openxmlformats.org/presentationml/2006/main">
  <p:tag name="TIMING" val="|4.8|28.1|12.9|5.7|15.3|12.2"/>
</p:tagLst>
</file>

<file path=ppt/tags/tag16.xml><?xml version="1.0" encoding="utf-8"?>
<p:tagLst xmlns:a="http://schemas.openxmlformats.org/drawingml/2006/main" xmlns:r="http://schemas.openxmlformats.org/officeDocument/2006/relationships" xmlns:p="http://schemas.openxmlformats.org/presentationml/2006/main">
  <p:tag name="TIMING" val="|5.8|4.3|27.8|5.3|5.8|5|16.2|26.9"/>
</p:tagLst>
</file>

<file path=ppt/tags/tag17.xml><?xml version="1.0" encoding="utf-8"?>
<p:tagLst xmlns:a="http://schemas.openxmlformats.org/drawingml/2006/main" xmlns:r="http://schemas.openxmlformats.org/officeDocument/2006/relationships" xmlns:p="http://schemas.openxmlformats.org/presentationml/2006/main">
  <p:tag name="TIMING" val="|2.3|12.8|6.1|6.9"/>
</p:tagLst>
</file>

<file path=ppt/tags/tag2.xml><?xml version="1.0" encoding="utf-8"?>
<p:tagLst xmlns:a="http://schemas.openxmlformats.org/drawingml/2006/main" xmlns:r="http://schemas.openxmlformats.org/officeDocument/2006/relationships" xmlns:p="http://schemas.openxmlformats.org/presentationml/2006/main">
  <p:tag name="TIMING" val="|5.2|12|19.3|7.5|19.4"/>
</p:tagLst>
</file>

<file path=ppt/tags/tag3.xml><?xml version="1.0" encoding="utf-8"?>
<p:tagLst xmlns:a="http://schemas.openxmlformats.org/drawingml/2006/main" xmlns:r="http://schemas.openxmlformats.org/officeDocument/2006/relationships" xmlns:p="http://schemas.openxmlformats.org/presentationml/2006/main">
  <p:tag name="TIMING" val="|2.7"/>
</p:tagLst>
</file>

<file path=ppt/tags/tag4.xml><?xml version="1.0" encoding="utf-8"?>
<p:tagLst xmlns:a="http://schemas.openxmlformats.org/drawingml/2006/main" xmlns:r="http://schemas.openxmlformats.org/officeDocument/2006/relationships" xmlns:p="http://schemas.openxmlformats.org/presentationml/2006/main">
  <p:tag name="TIMING" val="|4.1|12.2|18.1|15.9"/>
</p:tagLst>
</file>

<file path=ppt/tags/tag5.xml><?xml version="1.0" encoding="utf-8"?>
<p:tagLst xmlns:a="http://schemas.openxmlformats.org/drawingml/2006/main" xmlns:r="http://schemas.openxmlformats.org/officeDocument/2006/relationships" xmlns:p="http://schemas.openxmlformats.org/presentationml/2006/main">
  <p:tag name="TIMING" val="|2.2|5.1|6.2|7.5|7.9"/>
</p:tagLst>
</file>

<file path=ppt/tags/tag6.xml><?xml version="1.0" encoding="utf-8"?>
<p:tagLst xmlns:a="http://schemas.openxmlformats.org/drawingml/2006/main" xmlns:r="http://schemas.openxmlformats.org/officeDocument/2006/relationships" xmlns:p="http://schemas.openxmlformats.org/presentationml/2006/main">
  <p:tag name="TIMING" val="|0.9|1.7|0.7|1|0.7|0.7|1.4|0.5"/>
</p:tagLst>
</file>

<file path=ppt/tags/tag7.xml><?xml version="1.0" encoding="utf-8"?>
<p:tagLst xmlns:a="http://schemas.openxmlformats.org/drawingml/2006/main" xmlns:r="http://schemas.openxmlformats.org/officeDocument/2006/relationships" xmlns:p="http://schemas.openxmlformats.org/presentationml/2006/main">
  <p:tag name="TIMING" val="|3.6"/>
</p:tagLst>
</file>

<file path=ppt/tags/tag8.xml><?xml version="1.0" encoding="utf-8"?>
<p:tagLst xmlns:a="http://schemas.openxmlformats.org/drawingml/2006/main" xmlns:r="http://schemas.openxmlformats.org/officeDocument/2006/relationships" xmlns:p="http://schemas.openxmlformats.org/presentationml/2006/main">
  <p:tag name="TIMING" val="|3.8|2.9|36.9"/>
</p:tagLst>
</file>

<file path=ppt/tags/tag9.xml><?xml version="1.0" encoding="utf-8"?>
<p:tagLst xmlns:a="http://schemas.openxmlformats.org/drawingml/2006/main" xmlns:r="http://schemas.openxmlformats.org/officeDocument/2006/relationships" xmlns:p="http://schemas.openxmlformats.org/presentationml/2006/main">
  <p:tag name="TIMING" val="|2|0.4|0.6|1.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3205</TotalTime>
  <Words>5344</Words>
  <Application>Microsoft Macintosh PowerPoint</Application>
  <PresentationFormat>Widescreen</PresentationFormat>
  <Paragraphs>636</Paragraphs>
  <Slides>46</Slides>
  <Notes>43</Notes>
  <HiddenSlides>26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Georgia</vt:lpstr>
      <vt:lpstr>Times New Roman</vt:lpstr>
      <vt:lpstr>Wingdings</vt:lpstr>
      <vt:lpstr>Office Theme</vt:lpstr>
      <vt:lpstr>PowerPoint Presentation</vt:lpstr>
      <vt:lpstr>“Community Guidelines Make this the Best Party on the Internet”:</vt:lpstr>
      <vt:lpstr>Complexity and scale of online content</vt:lpstr>
      <vt:lpstr>Do governments define what is and is not allowed online? </vt:lpstr>
      <vt:lpstr>Do governments define what is and is not allowed online? </vt:lpstr>
      <vt:lpstr>In the US, platforms have implicitly become de facto regulators of almost all possible forms of human interactions online for major portions of the Internet</vt:lpstr>
      <vt:lpstr>How do the platforms govern themselves?</vt:lpstr>
      <vt:lpstr> Approach</vt:lpstr>
      <vt:lpstr>Where do we look?</vt:lpstr>
      <vt:lpstr>Contribution Preview</vt:lpstr>
      <vt:lpstr>Contribution:  Annotated Dataset</vt:lpstr>
      <vt:lpstr>Contribution: Annotated Dataset</vt:lpstr>
      <vt:lpstr>Contribution: Annotated Dataset</vt:lpstr>
      <vt:lpstr>Contribution: Analysis</vt:lpstr>
      <vt:lpstr>Why do platforms moderate?</vt:lpstr>
      <vt:lpstr>(When) do platforms take a deeper look at flagged content?</vt:lpstr>
      <vt:lpstr>Can users appeal moderation?</vt:lpstr>
      <vt:lpstr>How comprehensive are policies across platforms? </vt:lpstr>
      <vt:lpstr>PowerPoint Presentation</vt:lpstr>
      <vt:lpstr>PowerPoint Presentation</vt:lpstr>
      <vt:lpstr>PowerPoint Presentation</vt:lpstr>
      <vt:lpstr>“Community Guidelines Make this the Best Party on the Internet”:</vt:lpstr>
      <vt:lpstr>Social Media platforms host content online</vt:lpstr>
      <vt:lpstr>As a society, we want platforms to host good online content</vt:lpstr>
      <vt:lpstr>But what is good online content?</vt:lpstr>
      <vt:lpstr> Approach</vt:lpstr>
      <vt:lpstr>Can we trust them to regulate? </vt:lpstr>
      <vt:lpstr>Outline of our Study</vt:lpstr>
      <vt:lpstr>What do we look for?</vt:lpstr>
      <vt:lpstr>Contribution 1: Dataset</vt:lpstr>
      <vt:lpstr>Contribution 2: Pipeline</vt:lpstr>
      <vt:lpstr>Contribution 2: Pipeline</vt:lpstr>
      <vt:lpstr>Web-Scraper Logic</vt:lpstr>
      <vt:lpstr>We created the dataset (Contribution 1)   by using the pipeline (Contribution 2)  -&gt; we learned the following…  (Contribution 3)</vt:lpstr>
      <vt:lpstr>Why scrape and annotate policies?</vt:lpstr>
      <vt:lpstr>Why do platforms moderate?</vt:lpstr>
      <vt:lpstr>(When) do platforms take a deeper look at flagged content?</vt:lpstr>
      <vt:lpstr>Can users appeal moderation?</vt:lpstr>
      <vt:lpstr>How do platforms describe what they moderate?</vt:lpstr>
      <vt:lpstr>How comprehensive are policies across platforms? </vt:lpstr>
      <vt:lpstr>The Internet is Messy</vt:lpstr>
      <vt:lpstr>Questions?</vt:lpstr>
      <vt:lpstr>Extra Slides</vt:lpstr>
      <vt:lpstr>How do platforms find content that may need moderation?</vt:lpstr>
      <vt:lpstr>How do platforms find content that may need moderation?</vt:lpstr>
      <vt:lpstr>Typical DMCA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Brennan Schaffner</dc:creator>
  <cp:lastModifiedBy>Nick Feamster</cp:lastModifiedBy>
  <cp:revision>77</cp:revision>
  <dcterms:created xsi:type="dcterms:W3CDTF">2023-11-09T18:57:06Z</dcterms:created>
  <dcterms:modified xsi:type="dcterms:W3CDTF">2024-11-13T23:31:24Z</dcterms:modified>
</cp:coreProperties>
</file>